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18"/>
  </p:notesMasterIdLst>
  <p:sldIdLst>
    <p:sldId id="256" r:id="rId3"/>
    <p:sldId id="258" r:id="rId4"/>
    <p:sldId id="259" r:id="rId5"/>
    <p:sldId id="260" r:id="rId6"/>
    <p:sldId id="261" r:id="rId7"/>
    <p:sldId id="262" r:id="rId8"/>
    <p:sldId id="287" r:id="rId9"/>
    <p:sldId id="268" r:id="rId10"/>
    <p:sldId id="292" r:id="rId11"/>
    <p:sldId id="293" r:id="rId12"/>
    <p:sldId id="291" r:id="rId13"/>
    <p:sldId id="294" r:id="rId14"/>
    <p:sldId id="295" r:id="rId15"/>
    <p:sldId id="296" r:id="rId16"/>
    <p:sldId id="289" r:id="rId17"/>
  </p:sldIdLst>
  <p:sldSz cx="9144000" cy="5143500" type="screen16x9"/>
  <p:notesSz cx="7559675" cy="10691813"/>
  <p:embeddedFontLst>
    <p:embeddedFont>
      <p:font typeface="Constantia" panose="02030602050306030303" pitchFamily="18"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IdjPD1T0Fa4h2jkOOT485n9RR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3286F9-E63F-4AB7-B936-38A685DB8BCF}">
  <a:tblStyle styleId="{963286F9-E63F-4AB7-B936-38A685DB8BCF}"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7EB"/>
          </a:solidFill>
        </a:fill>
      </a:tcStyle>
    </a:wholeTbl>
    <a:band1H>
      <a:tcTxStyle/>
      <a:tcStyle>
        <a:tcBdr/>
        <a:fill>
          <a:solidFill>
            <a:srgbClr val="CFCBD5"/>
          </a:solidFill>
        </a:fill>
      </a:tcStyle>
    </a:band1H>
    <a:band2H>
      <a:tcTxStyle/>
      <a:tcStyle>
        <a:tcBdr/>
      </a:tcStyle>
    </a:band2H>
    <a:band1V>
      <a:tcTxStyle/>
      <a:tcStyle>
        <a:tcBdr/>
        <a:fill>
          <a:solidFill>
            <a:srgbClr val="CFCBD5"/>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46"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3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3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4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49"/>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9"/>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49"/>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49"/>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49"/>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49"/>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5"/>
        <p:cNvGrpSpPr/>
        <p:nvPr/>
      </p:nvGrpSpPr>
      <p:grpSpPr>
        <a:xfrm>
          <a:off x="0" y="0"/>
          <a:ext cx="0" cy="0"/>
          <a:chOff x="0" y="0"/>
          <a:chExt cx="0" cy="0"/>
        </a:xfrm>
      </p:grpSpPr>
      <p:sp>
        <p:nvSpPr>
          <p:cNvPr id="76" name="Google Shape;76;p3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9"/>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9"/>
        <p:cNvGrpSpPr/>
        <p:nvPr/>
      </p:nvGrpSpPr>
      <p:grpSpPr>
        <a:xfrm>
          <a:off x="0" y="0"/>
          <a:ext cx="0" cy="0"/>
          <a:chOff x="0" y="0"/>
          <a:chExt cx="0" cy="0"/>
        </a:xfrm>
      </p:grpSpPr>
      <p:sp>
        <p:nvSpPr>
          <p:cNvPr id="80" name="Google Shape;80;p5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1"/>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82"/>
        <p:cNvGrpSpPr/>
        <p:nvPr/>
      </p:nvGrpSpPr>
      <p:grpSpPr>
        <a:xfrm>
          <a:off x="0" y="0"/>
          <a:ext cx="0" cy="0"/>
          <a:chOff x="0" y="0"/>
          <a:chExt cx="0" cy="0"/>
        </a:xfrm>
      </p:grpSpPr>
      <p:sp>
        <p:nvSpPr>
          <p:cNvPr id="83" name="Google Shape;83;p5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5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52"/>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5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8"/>
        <p:cNvGrpSpPr/>
        <p:nvPr/>
      </p:nvGrpSpPr>
      <p:grpSpPr>
        <a:xfrm>
          <a:off x="0" y="0"/>
          <a:ext cx="0" cy="0"/>
          <a:chOff x="0" y="0"/>
          <a:chExt cx="0" cy="0"/>
        </a:xfrm>
      </p:grpSpPr>
      <p:sp>
        <p:nvSpPr>
          <p:cNvPr id="89" name="Google Shape;89;p54"/>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90"/>
        <p:cNvGrpSpPr/>
        <p:nvPr/>
      </p:nvGrpSpPr>
      <p:grpSpPr>
        <a:xfrm>
          <a:off x="0" y="0"/>
          <a:ext cx="0" cy="0"/>
          <a:chOff x="0" y="0"/>
          <a:chExt cx="0" cy="0"/>
        </a:xfrm>
      </p:grpSpPr>
      <p:sp>
        <p:nvSpPr>
          <p:cNvPr id="91" name="Google Shape;91;p5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5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5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5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5"/>
        <p:cNvGrpSpPr/>
        <p:nvPr/>
      </p:nvGrpSpPr>
      <p:grpSpPr>
        <a:xfrm>
          <a:off x="0" y="0"/>
          <a:ext cx="0" cy="0"/>
          <a:chOff x="0" y="0"/>
          <a:chExt cx="0" cy="0"/>
        </a:xfrm>
      </p:grpSpPr>
      <p:sp>
        <p:nvSpPr>
          <p:cNvPr id="96" name="Google Shape;96;p5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56"/>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5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56"/>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00"/>
        <p:cNvGrpSpPr/>
        <p:nvPr/>
      </p:nvGrpSpPr>
      <p:grpSpPr>
        <a:xfrm>
          <a:off x="0" y="0"/>
          <a:ext cx="0" cy="0"/>
          <a:chOff x="0" y="0"/>
          <a:chExt cx="0" cy="0"/>
        </a:xfrm>
      </p:grpSpPr>
      <p:sp>
        <p:nvSpPr>
          <p:cNvPr id="101" name="Google Shape;101;p5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5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57"/>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57"/>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05"/>
        <p:cNvGrpSpPr/>
        <p:nvPr/>
      </p:nvGrpSpPr>
      <p:grpSpPr>
        <a:xfrm>
          <a:off x="0" y="0"/>
          <a:ext cx="0" cy="0"/>
          <a:chOff x="0" y="0"/>
          <a:chExt cx="0" cy="0"/>
        </a:xfrm>
      </p:grpSpPr>
      <p:sp>
        <p:nvSpPr>
          <p:cNvPr id="106" name="Google Shape;106;p5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58"/>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58"/>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7"/>
        <p:cNvGrpSpPr/>
        <p:nvPr/>
      </p:nvGrpSpPr>
      <p:grpSpPr>
        <a:xfrm>
          <a:off x="0" y="0"/>
          <a:ext cx="0" cy="0"/>
          <a:chOff x="0" y="0"/>
          <a:chExt cx="0" cy="0"/>
        </a:xfrm>
      </p:grpSpPr>
      <p:sp>
        <p:nvSpPr>
          <p:cNvPr id="18" name="Google Shape;18;p3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09"/>
        <p:cNvGrpSpPr/>
        <p:nvPr/>
      </p:nvGrpSpPr>
      <p:grpSpPr>
        <a:xfrm>
          <a:off x="0" y="0"/>
          <a:ext cx="0" cy="0"/>
          <a:chOff x="0" y="0"/>
          <a:chExt cx="0" cy="0"/>
        </a:xfrm>
      </p:grpSpPr>
      <p:sp>
        <p:nvSpPr>
          <p:cNvPr id="110" name="Google Shape;110;p5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59"/>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5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59"/>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59"/>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15"/>
        <p:cNvGrpSpPr/>
        <p:nvPr/>
      </p:nvGrpSpPr>
      <p:grpSpPr>
        <a:xfrm>
          <a:off x="0" y="0"/>
          <a:ext cx="0" cy="0"/>
          <a:chOff x="0" y="0"/>
          <a:chExt cx="0" cy="0"/>
        </a:xfrm>
      </p:grpSpPr>
      <p:sp>
        <p:nvSpPr>
          <p:cNvPr id="116" name="Google Shape;116;p6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60"/>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60"/>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60"/>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60"/>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60"/>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60"/>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5"/>
        <p:cNvGrpSpPr/>
        <p:nvPr/>
      </p:nvGrpSpPr>
      <p:grpSpPr>
        <a:xfrm>
          <a:off x="0" y="0"/>
          <a:ext cx="0" cy="0"/>
          <a:chOff x="0" y="0"/>
          <a:chExt cx="0" cy="0"/>
        </a:xfrm>
      </p:grpSpPr>
      <p:sp>
        <p:nvSpPr>
          <p:cNvPr id="26" name="Google Shape;26;p4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2"/>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9"/>
        <p:cNvGrpSpPr/>
        <p:nvPr/>
      </p:nvGrpSpPr>
      <p:grpSpPr>
        <a:xfrm>
          <a:off x="0" y="0"/>
          <a:ext cx="0" cy="0"/>
          <a:chOff x="0" y="0"/>
          <a:chExt cx="0" cy="0"/>
        </a:xfrm>
      </p:grpSpPr>
      <p:sp>
        <p:nvSpPr>
          <p:cNvPr id="30" name="Google Shape;30;p43"/>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1"/>
        <p:cNvGrpSpPr/>
        <p:nvPr/>
      </p:nvGrpSpPr>
      <p:grpSpPr>
        <a:xfrm>
          <a:off x="0" y="0"/>
          <a:ext cx="0" cy="0"/>
          <a:chOff x="0" y="0"/>
          <a:chExt cx="0" cy="0"/>
        </a:xfrm>
      </p:grpSpPr>
      <p:sp>
        <p:nvSpPr>
          <p:cNvPr id="32" name="Google Shape;32;p4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6"/>
        <p:cNvGrpSpPr/>
        <p:nvPr/>
      </p:nvGrpSpPr>
      <p:grpSpPr>
        <a:xfrm>
          <a:off x="0" y="0"/>
          <a:ext cx="0" cy="0"/>
          <a:chOff x="0" y="0"/>
          <a:chExt cx="0" cy="0"/>
        </a:xfrm>
      </p:grpSpPr>
      <p:sp>
        <p:nvSpPr>
          <p:cNvPr id="37" name="Google Shape;37;p4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5"/>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1"/>
        <p:cNvGrpSpPr/>
        <p:nvPr/>
      </p:nvGrpSpPr>
      <p:grpSpPr>
        <a:xfrm>
          <a:off x="0" y="0"/>
          <a:ext cx="0" cy="0"/>
          <a:chOff x="0" y="0"/>
          <a:chExt cx="0" cy="0"/>
        </a:xfrm>
      </p:grpSpPr>
      <p:sp>
        <p:nvSpPr>
          <p:cNvPr id="42" name="Google Shape;42;p4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6"/>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6"/>
        <p:cNvGrpSpPr/>
        <p:nvPr/>
      </p:nvGrpSpPr>
      <p:grpSpPr>
        <a:xfrm>
          <a:off x="0" y="0"/>
          <a:ext cx="0" cy="0"/>
          <a:chOff x="0" y="0"/>
          <a:chExt cx="0" cy="0"/>
        </a:xfrm>
      </p:grpSpPr>
      <p:sp>
        <p:nvSpPr>
          <p:cNvPr id="47" name="Google Shape;47;p4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47"/>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47"/>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0"/>
        <p:cNvGrpSpPr/>
        <p:nvPr/>
      </p:nvGrpSpPr>
      <p:grpSpPr>
        <a:xfrm>
          <a:off x="0" y="0"/>
          <a:ext cx="0" cy="0"/>
          <a:chOff x="0" y="0"/>
          <a:chExt cx="0" cy="0"/>
        </a:xfrm>
      </p:grpSpPr>
      <p:sp>
        <p:nvSpPr>
          <p:cNvPr id="51" name="Google Shape;51;p4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4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48"/>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35"/>
          <p:cNvSpPr/>
          <p:nvPr/>
        </p:nvSpPr>
        <p:spPr>
          <a:xfrm>
            <a:off x="-9360" y="-5400"/>
            <a:ext cx="9161280" cy="779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35"/>
          <p:cNvSpPr/>
          <p:nvPr/>
        </p:nvSpPr>
        <p:spPr>
          <a:xfrm>
            <a:off x="4381560" y="-5400"/>
            <a:ext cx="4760640" cy="477000"/>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8;p35"/>
          <p:cNvGrpSpPr/>
          <p:nvPr/>
        </p:nvGrpSpPr>
        <p:grpSpPr>
          <a:xfrm>
            <a:off x="-28776" y="-12341"/>
            <a:ext cx="9185198" cy="810922"/>
            <a:chOff x="-28776" y="-12341"/>
            <a:chExt cx="9185198" cy="810922"/>
          </a:xfrm>
        </p:grpSpPr>
        <p:sp>
          <p:nvSpPr>
            <p:cNvPr id="9" name="Google Shape;9;p35"/>
            <p:cNvSpPr/>
            <p:nvPr/>
          </p:nvSpPr>
          <p:spPr>
            <a:xfrm rot="-122400">
              <a:off x="-23040" y="150480"/>
              <a:ext cx="9156600" cy="485280"/>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800" cap="flat" cmpd="sng">
              <a:solidFill>
                <a:srgbClr val="E16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35"/>
            <p:cNvSpPr/>
            <p:nvPr/>
          </p:nvSpPr>
          <p:spPr>
            <a:xfrm rot="-122400">
              <a:off x="-17280" y="207360"/>
              <a:ext cx="9169560" cy="396000"/>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rgbClr val="542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1;p35"/>
          <p:cNvSpPr/>
          <p:nvPr/>
        </p:nvSpPr>
        <p:spPr>
          <a:xfrm>
            <a:off x="0" y="4497120"/>
            <a:ext cx="9142200" cy="637560"/>
          </a:xfrm>
          <a:prstGeom prst="rect">
            <a:avLst/>
          </a:prstGeom>
          <a:solidFill>
            <a:srgbClr val="000099"/>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3F1A5A"/>
                </a:solidFill>
                <a:latin typeface="Times New Roman"/>
                <a:ea typeface="Times New Roman"/>
                <a:cs typeface="Times New Roman"/>
                <a:sym typeface="Times New Roman"/>
              </a:rPr>
              <a:t>                                  </a:t>
            </a:r>
            <a:r>
              <a:rPr lang="en-IN" sz="1000" b="1" i="0" u="none" strike="noStrike" cap="none">
                <a:solidFill>
                  <a:srgbClr val="FFFFFF"/>
                </a:solidFill>
                <a:latin typeface="Times New Roman"/>
                <a:ea typeface="Times New Roman"/>
                <a:cs typeface="Times New Roman"/>
                <a:sym typeface="Times New Roman"/>
              </a:rPr>
              <a:t>Excelssior Education Society’s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200" b="1" i="0" u="none" strike="noStrike" cap="none">
                <a:solidFill>
                  <a:srgbClr val="FFFFFF"/>
                </a:solidFill>
                <a:latin typeface="Times New Roman"/>
                <a:ea typeface="Times New Roman"/>
                <a:cs typeface="Times New Roman"/>
                <a:sym typeface="Times New Roman"/>
              </a:rPr>
              <a:t>       </a:t>
            </a:r>
            <a:r>
              <a:rPr lang="en-IN" sz="1100" b="1" i="0" u="none" strike="noStrike" cap="none">
                <a:solidFill>
                  <a:srgbClr val="FFFFFF"/>
                </a:solidFill>
                <a:latin typeface="Times New Roman"/>
                <a:ea typeface="Times New Roman"/>
                <a:cs typeface="Times New Roman"/>
                <a:sym typeface="Times New Roman"/>
              </a:rPr>
              <a:t>K.C.  COLLEGE  OF  ENGINEERING  &amp;  MANAGEMENT STUDIES &amp; RESEARCH</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000" b="1" i="0" u="none" strike="noStrike" cap="none">
                <a:solidFill>
                  <a:srgbClr val="FFFFFF"/>
                </a:solidFill>
                <a:latin typeface="Times New Roman"/>
                <a:ea typeface="Times New Roman"/>
                <a:cs typeface="Times New Roman"/>
                <a:sym typeface="Times New Roman"/>
              </a:rPr>
              <a:t>                                      (Affiliated to the University of Mumbai)</a:t>
            </a:r>
            <a:endParaRPr sz="1000" b="0" i="0" u="none" strike="noStrike" cap="none">
              <a:solidFill>
                <a:schemeClr val="dk1"/>
              </a:solidFill>
              <a:latin typeface="Arial"/>
              <a:ea typeface="Arial"/>
              <a:cs typeface="Arial"/>
              <a:sym typeface="Arial"/>
            </a:endParaRPr>
          </a:p>
        </p:txBody>
      </p:sp>
      <p:sp>
        <p:nvSpPr>
          <p:cNvPr id="12" name="Google Shape;12;p35"/>
          <p:cNvSpPr/>
          <p:nvPr/>
        </p:nvSpPr>
        <p:spPr>
          <a:xfrm>
            <a:off x="6095880" y="4476600"/>
            <a:ext cx="3046320" cy="684000"/>
          </a:xfrm>
          <a:prstGeom prst="triangle">
            <a:avLst>
              <a:gd name="adj" fmla="val 100000"/>
            </a:avLst>
          </a:prstGeom>
          <a:solidFill>
            <a:srgbClr val="FF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5"/>
          <p:cNvSpPr/>
          <p:nvPr/>
        </p:nvSpPr>
        <p:spPr>
          <a:xfrm>
            <a:off x="8216640" y="4400640"/>
            <a:ext cx="925560" cy="836280"/>
          </a:xfrm>
          <a:prstGeom prst="ellipse">
            <a:avLst/>
          </a:prstGeom>
          <a:blipFill rotWithShape="1">
            <a:blip r:embed="rId1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35"/>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38"/>
          <p:cNvSpPr/>
          <p:nvPr/>
        </p:nvSpPr>
        <p:spPr>
          <a:xfrm>
            <a:off x="-9360" y="-5400"/>
            <a:ext cx="9161280" cy="779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rgbClr val="FF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8"/>
          <p:cNvSpPr/>
          <p:nvPr/>
        </p:nvSpPr>
        <p:spPr>
          <a:xfrm>
            <a:off x="4381560" y="-5400"/>
            <a:ext cx="4760640" cy="477000"/>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solidFill>
            <a:srgbClr val="000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8"/>
          <p:cNvGrpSpPr/>
          <p:nvPr/>
        </p:nvGrpSpPr>
        <p:grpSpPr>
          <a:xfrm>
            <a:off x="-28776" y="-12341"/>
            <a:ext cx="9185198" cy="810922"/>
            <a:chOff x="-28776" y="-12341"/>
            <a:chExt cx="9185198" cy="810922"/>
          </a:xfrm>
        </p:grpSpPr>
        <p:sp>
          <p:nvSpPr>
            <p:cNvPr id="68" name="Google Shape;68;p38"/>
            <p:cNvSpPr/>
            <p:nvPr/>
          </p:nvSpPr>
          <p:spPr>
            <a:xfrm rot="-122400">
              <a:off x="-23040" y="150480"/>
              <a:ext cx="9156600" cy="485280"/>
            </a:xfrm>
            <a:custGeom>
              <a:avLst/>
              <a:gdLst/>
              <a:ahLst/>
              <a:cxnLst/>
              <a:rect l="l" t="t" r="r" b="b"/>
              <a:pathLst>
                <a:path w="5772" h="1055" extrusionOk="0">
                  <a:moveTo>
                    <a:pt x="0" y="966"/>
                  </a:moveTo>
                  <a:cubicBezTo>
                    <a:pt x="282" y="738"/>
                    <a:pt x="923" y="275"/>
                    <a:pt x="1608" y="282"/>
                  </a:cubicBezTo>
                  <a:cubicBezTo>
                    <a:pt x="2293" y="289"/>
                    <a:pt x="3416" y="1055"/>
                    <a:pt x="4110" y="1008"/>
                  </a:cubicBezTo>
                  <a:cubicBezTo>
                    <a:pt x="4804" y="961"/>
                    <a:pt x="5426" y="210"/>
                    <a:pt x="5772" y="0"/>
                  </a:cubicBezTo>
                </a:path>
              </a:pathLst>
            </a:custGeom>
            <a:noFill/>
            <a:ln w="10800" cap="flat" cmpd="sng">
              <a:solidFill>
                <a:srgbClr val="E16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8"/>
            <p:cNvSpPr/>
            <p:nvPr/>
          </p:nvSpPr>
          <p:spPr>
            <a:xfrm rot="-122400">
              <a:off x="-17280" y="207360"/>
              <a:ext cx="9169560" cy="396000"/>
            </a:xfrm>
            <a:custGeom>
              <a:avLst/>
              <a:gdLst/>
              <a:ahLst/>
              <a:cxnLst/>
              <a:rect l="l" t="t" r="r" b="b"/>
              <a:pathLst>
                <a:path w="5766" h="854" extrusionOk="0">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solidFill>
                <a:srgbClr val="542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8"/>
          <p:cNvSpPr/>
          <p:nvPr/>
        </p:nvSpPr>
        <p:spPr>
          <a:xfrm>
            <a:off x="0" y="4497120"/>
            <a:ext cx="9142200" cy="637560"/>
          </a:xfrm>
          <a:prstGeom prst="rect">
            <a:avLst/>
          </a:prstGeom>
          <a:solidFill>
            <a:srgbClr val="000099"/>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3F1A5A"/>
                </a:solidFill>
                <a:latin typeface="Times New Roman"/>
                <a:ea typeface="Times New Roman"/>
                <a:cs typeface="Times New Roman"/>
                <a:sym typeface="Times New Roman"/>
              </a:rPr>
              <a:t>                                  </a:t>
            </a:r>
            <a:r>
              <a:rPr lang="en-IN" sz="1000" b="1" i="0" u="none" strike="noStrike" cap="none">
                <a:solidFill>
                  <a:srgbClr val="FFFFFF"/>
                </a:solidFill>
                <a:latin typeface="Times New Roman"/>
                <a:ea typeface="Times New Roman"/>
                <a:cs typeface="Times New Roman"/>
                <a:sym typeface="Times New Roman"/>
              </a:rPr>
              <a:t>Excelssior Education Society’s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200" b="1" i="0" u="none" strike="noStrike" cap="none">
                <a:solidFill>
                  <a:srgbClr val="FFFFFF"/>
                </a:solidFill>
                <a:latin typeface="Times New Roman"/>
                <a:ea typeface="Times New Roman"/>
                <a:cs typeface="Times New Roman"/>
                <a:sym typeface="Times New Roman"/>
              </a:rPr>
              <a:t>       </a:t>
            </a:r>
            <a:r>
              <a:rPr lang="en-IN" sz="1100" b="1" i="0" u="none" strike="noStrike" cap="none">
                <a:solidFill>
                  <a:srgbClr val="FFFFFF"/>
                </a:solidFill>
                <a:latin typeface="Times New Roman"/>
                <a:ea typeface="Times New Roman"/>
                <a:cs typeface="Times New Roman"/>
                <a:sym typeface="Times New Roman"/>
              </a:rPr>
              <a:t>K.C.  COLLEGE  OF  ENGINEERING  &amp;  MANAGEMENT STUDIES &amp; RESEARCH</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000" b="1" i="0" u="none" strike="noStrike" cap="none">
                <a:solidFill>
                  <a:srgbClr val="FFFFFF"/>
                </a:solidFill>
                <a:latin typeface="Times New Roman"/>
                <a:ea typeface="Times New Roman"/>
                <a:cs typeface="Times New Roman"/>
                <a:sym typeface="Times New Roman"/>
              </a:rPr>
              <a:t>                                      (Affiliated to the University of Mumbai)</a:t>
            </a:r>
            <a:endParaRPr sz="1000" b="0" i="0" u="none" strike="noStrike" cap="none">
              <a:solidFill>
                <a:schemeClr val="dk1"/>
              </a:solidFill>
              <a:latin typeface="Arial"/>
              <a:ea typeface="Arial"/>
              <a:cs typeface="Arial"/>
              <a:sym typeface="Arial"/>
            </a:endParaRPr>
          </a:p>
        </p:txBody>
      </p:sp>
      <p:sp>
        <p:nvSpPr>
          <p:cNvPr id="71" name="Google Shape;71;p38"/>
          <p:cNvSpPr/>
          <p:nvPr/>
        </p:nvSpPr>
        <p:spPr>
          <a:xfrm>
            <a:off x="6095880" y="4476600"/>
            <a:ext cx="3046320" cy="684000"/>
          </a:xfrm>
          <a:prstGeom prst="triangle">
            <a:avLst>
              <a:gd name="adj" fmla="val 100000"/>
            </a:avLst>
          </a:prstGeom>
          <a:solidFill>
            <a:srgbClr val="FF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8"/>
          <p:cNvSpPr/>
          <p:nvPr/>
        </p:nvSpPr>
        <p:spPr>
          <a:xfrm>
            <a:off x="8216640" y="4400640"/>
            <a:ext cx="925560" cy="836280"/>
          </a:xfrm>
          <a:prstGeom prst="ellipse">
            <a:avLst/>
          </a:prstGeom>
          <a:blipFill rotWithShape="1">
            <a:blip r:embed="rId1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8"/>
          <p:cNvSpPr txBox="1">
            <a:spLocks noGrp="1"/>
          </p:cNvSpPr>
          <p:nvPr>
            <p:ph type="title"/>
          </p:nvPr>
        </p:nvSpPr>
        <p:spPr>
          <a:xfrm>
            <a:off x="457200" y="205200"/>
            <a:ext cx="8228880" cy="85824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38"/>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mbarcados.com.br/microchip-pic-io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
          <p:cNvSpPr/>
          <p:nvPr/>
        </p:nvSpPr>
        <p:spPr>
          <a:xfrm>
            <a:off x="924910" y="400469"/>
            <a:ext cx="7556094" cy="1743641"/>
          </a:xfrm>
          <a:prstGeom prst="rect">
            <a:avLst/>
          </a:prstGeom>
          <a:noFill/>
          <a:ln>
            <a:noFill/>
          </a:ln>
        </p:spPr>
        <p:txBody>
          <a:bodyPr spcFirstLastPara="1" wrap="square" lIns="0" tIns="45000" rIns="0" bIns="0" anchor="b" anchorCtr="0">
            <a:normAutofit/>
          </a:bodyPr>
          <a:lstStyle/>
          <a:p>
            <a:pPr lvl="3" algn="ctr"/>
            <a:r>
              <a:rPr lang="en-IN" sz="1600" i="0" u="none" strike="noStrike" cap="none" dirty="0">
                <a:solidFill>
                  <a:srgbClr val="7030A0"/>
                </a:solidFill>
                <a:latin typeface="Constantia"/>
                <a:ea typeface="Constantia"/>
                <a:cs typeface="Constantia"/>
                <a:sym typeface="Constantia"/>
              </a:rPr>
              <a:t>EXCELSSIOR EDUCATION SOCIETY’S</a:t>
            </a:r>
            <a:br>
              <a:rPr lang="en-IN" sz="1000" b="0" i="0" u="none" strike="noStrike" cap="none" dirty="0">
                <a:solidFill>
                  <a:schemeClr val="dk1"/>
                </a:solidFill>
                <a:latin typeface="Arial"/>
                <a:ea typeface="Arial"/>
                <a:cs typeface="Arial"/>
                <a:sym typeface="Arial"/>
              </a:rPr>
            </a:br>
            <a:r>
              <a:rPr lang="en-IN" sz="2400" b="0" i="0" u="none" strike="noStrike" cap="none" dirty="0">
                <a:solidFill>
                  <a:srgbClr val="7030A0"/>
                </a:solidFill>
                <a:latin typeface="Constantia"/>
                <a:ea typeface="Constantia"/>
                <a:cs typeface="Constantia"/>
                <a:sym typeface="Constantia"/>
              </a:rPr>
              <a:t>K. C. COLLEGE OF ENGINEERING AND MANAGEMENT STUDIES AND RESEARCH</a:t>
            </a:r>
            <a:br>
              <a:rPr lang="en-IN" sz="1100" b="0" i="0" u="none" strike="noStrike" cap="none" dirty="0">
                <a:solidFill>
                  <a:schemeClr val="dk1"/>
                </a:solidFill>
                <a:latin typeface="Arial"/>
                <a:ea typeface="Arial"/>
                <a:cs typeface="Arial"/>
                <a:sym typeface="Arial"/>
              </a:rPr>
            </a:br>
            <a:r>
              <a:rPr lang="en-IN" sz="1200" b="0" i="0" u="none" strike="noStrike" cap="none" dirty="0">
                <a:solidFill>
                  <a:srgbClr val="7030A0"/>
                </a:solidFill>
                <a:latin typeface="Constantia"/>
                <a:ea typeface="Constantia"/>
                <a:cs typeface="Constantia"/>
                <a:sym typeface="Constantia"/>
              </a:rPr>
              <a:t>(Affiliated to the University of Mumbai)</a:t>
            </a:r>
            <a:br>
              <a:rPr lang="en-IN" sz="1050" b="0" i="0" u="none" strike="noStrike" cap="none" dirty="0">
                <a:solidFill>
                  <a:schemeClr val="dk1"/>
                </a:solidFill>
                <a:latin typeface="Arial"/>
                <a:ea typeface="Arial"/>
                <a:cs typeface="Arial"/>
                <a:sym typeface="Arial"/>
              </a:rPr>
            </a:br>
            <a:r>
              <a:rPr lang="en-IN" sz="1200" b="0" i="0" u="none" strike="noStrike" cap="none" dirty="0" err="1">
                <a:solidFill>
                  <a:srgbClr val="7030A0"/>
                </a:solidFill>
                <a:latin typeface="Constantia"/>
                <a:ea typeface="Constantia"/>
                <a:cs typeface="Constantia"/>
                <a:sym typeface="Constantia"/>
              </a:rPr>
              <a:t>Mith</a:t>
            </a:r>
            <a:r>
              <a:rPr lang="en-IN" sz="1200" b="0" i="0" u="none" strike="noStrike" cap="none" dirty="0">
                <a:solidFill>
                  <a:srgbClr val="7030A0"/>
                </a:solidFill>
                <a:latin typeface="Constantia"/>
                <a:ea typeface="Constantia"/>
                <a:cs typeface="Constantia"/>
                <a:sym typeface="Constantia"/>
              </a:rPr>
              <a:t> </a:t>
            </a:r>
            <a:r>
              <a:rPr lang="en-IN" sz="1200" b="0" i="0" u="none" strike="noStrike" cap="none" dirty="0" err="1">
                <a:solidFill>
                  <a:srgbClr val="7030A0"/>
                </a:solidFill>
                <a:latin typeface="Constantia"/>
                <a:ea typeface="Constantia"/>
                <a:cs typeface="Constantia"/>
                <a:sym typeface="Constantia"/>
              </a:rPr>
              <a:t>Bunder</a:t>
            </a:r>
            <a:r>
              <a:rPr lang="en-IN" sz="1200" b="0" i="0" u="none" strike="noStrike" cap="none" dirty="0">
                <a:solidFill>
                  <a:srgbClr val="7030A0"/>
                </a:solidFill>
                <a:latin typeface="Constantia"/>
                <a:ea typeface="Constantia"/>
                <a:cs typeface="Constantia"/>
                <a:sym typeface="Constantia"/>
              </a:rPr>
              <a:t> Road, Near Hume Pipe, </a:t>
            </a:r>
            <a:r>
              <a:rPr lang="en-IN" sz="1200" b="0" i="0" u="none" strike="noStrike" cap="none" dirty="0" err="1">
                <a:solidFill>
                  <a:srgbClr val="7030A0"/>
                </a:solidFill>
                <a:latin typeface="Constantia"/>
                <a:ea typeface="Constantia"/>
                <a:cs typeface="Constantia"/>
                <a:sym typeface="Constantia"/>
              </a:rPr>
              <a:t>Kopari</a:t>
            </a:r>
            <a:r>
              <a:rPr lang="en-IN" sz="1200" b="0" i="0" u="none" strike="noStrike" cap="none" dirty="0">
                <a:solidFill>
                  <a:srgbClr val="7030A0"/>
                </a:solidFill>
                <a:latin typeface="Constantia"/>
                <a:ea typeface="Constantia"/>
                <a:cs typeface="Constantia"/>
                <a:sym typeface="Constantia"/>
              </a:rPr>
              <a:t>, Thane(E)-400603</a:t>
            </a:r>
            <a:endParaRPr sz="1946" b="0" i="0" u="none" strike="noStrike" cap="none">
              <a:solidFill>
                <a:schemeClr val="dk1"/>
              </a:solidFill>
              <a:latin typeface="Arial"/>
              <a:ea typeface="Arial"/>
              <a:cs typeface="Arial"/>
              <a:sym typeface="Arial"/>
            </a:endParaRPr>
          </a:p>
        </p:txBody>
      </p:sp>
      <p:pic>
        <p:nvPicPr>
          <p:cNvPr id="128" name="Google Shape;128;p1" descr="https://encrypted-tbn0.gstatic.com/images?q=tbn:ANd9GcTcpmXAV9L1EGCOPw5DbK86H0UXEjvRhomPS4wEb3LzgpCrME8sSQ"/>
          <p:cNvPicPr preferRelativeResize="0"/>
          <p:nvPr/>
        </p:nvPicPr>
        <p:blipFill rotWithShape="1">
          <a:blip r:embed="rId3">
            <a:alphaModFix/>
          </a:blip>
          <a:srcRect/>
          <a:stretch/>
        </p:blipFill>
        <p:spPr>
          <a:xfrm>
            <a:off x="1071360" y="3786120"/>
            <a:ext cx="1156320" cy="609840"/>
          </a:xfrm>
          <a:prstGeom prst="rect">
            <a:avLst/>
          </a:prstGeom>
          <a:noFill/>
          <a:ln>
            <a:noFill/>
          </a:ln>
        </p:spPr>
      </p:pic>
      <p:pic>
        <p:nvPicPr>
          <p:cNvPr id="129" name="Google Shape;129;p1" descr="http://www.dreamadmission.in/data/colleges/k.c.-college-of-engineering-and-management-studies-and-research-kopri-thane/logo/1439876107K.C.%20College%20of%20Engineering%20and%20Management%20Studies.jpg"/>
          <p:cNvPicPr preferRelativeResize="0"/>
          <p:nvPr/>
        </p:nvPicPr>
        <p:blipFill rotWithShape="1">
          <a:blip r:embed="rId4">
            <a:alphaModFix/>
          </a:blip>
          <a:srcRect/>
          <a:stretch/>
        </p:blipFill>
        <p:spPr>
          <a:xfrm>
            <a:off x="4276642" y="3741480"/>
            <a:ext cx="950761" cy="712440"/>
          </a:xfrm>
          <a:prstGeom prst="rect">
            <a:avLst/>
          </a:prstGeom>
          <a:noFill/>
          <a:ln>
            <a:noFill/>
          </a:ln>
        </p:spPr>
      </p:pic>
      <p:pic>
        <p:nvPicPr>
          <p:cNvPr id="130" name="Google Shape;130;p1" descr="http://mu.ac.in/portal/wp-content/uploads/2014/03/unilogo1.jpg"/>
          <p:cNvPicPr preferRelativeResize="0"/>
          <p:nvPr/>
        </p:nvPicPr>
        <p:blipFill rotWithShape="1">
          <a:blip r:embed="rId5">
            <a:alphaModFix/>
          </a:blip>
          <a:srcRect/>
          <a:stretch/>
        </p:blipFill>
        <p:spPr>
          <a:xfrm>
            <a:off x="7022880" y="3741480"/>
            <a:ext cx="950760" cy="712440"/>
          </a:xfrm>
          <a:prstGeom prst="rect">
            <a:avLst/>
          </a:prstGeom>
          <a:noFill/>
          <a:ln>
            <a:noFill/>
          </a:ln>
        </p:spPr>
      </p:pic>
      <p:pic>
        <p:nvPicPr>
          <p:cNvPr id="69634" name="Picture 2" descr="https://lh3.googleusercontent.com/KJX3KKYHsGJngyRRRGfHOvjgedPK5icDbzpzf-rGJnF1KHeRMtMv7G_A2n1BxlD23Pe6BPS4sxGfq8jkJ2bJ9-9C4G2uKVjQmcgK41ilBJGlZULfvezgtUQBgVdXYl2cAF2OM9-V4pge3sTC2FeifjIoRSuEjkaZ=s2048"/>
          <p:cNvPicPr>
            <a:picLocks noChangeAspect="1" noChangeArrowheads="1"/>
          </p:cNvPicPr>
          <p:nvPr/>
        </p:nvPicPr>
        <p:blipFill>
          <a:blip r:embed="rId6"/>
          <a:srcRect/>
          <a:stretch>
            <a:fillRect/>
          </a:stretch>
        </p:blipFill>
        <p:spPr bwMode="auto">
          <a:xfrm>
            <a:off x="945931" y="903890"/>
            <a:ext cx="630622" cy="882869"/>
          </a:xfrm>
          <a:prstGeom prst="rect">
            <a:avLst/>
          </a:prstGeom>
          <a:noFill/>
        </p:spPr>
      </p:pic>
      <p:sp>
        <p:nvSpPr>
          <p:cNvPr id="7" name="TextBox 6"/>
          <p:cNvSpPr txBox="1"/>
          <p:nvPr/>
        </p:nvSpPr>
        <p:spPr>
          <a:xfrm>
            <a:off x="1093076" y="2659118"/>
            <a:ext cx="6526924" cy="830997"/>
          </a:xfrm>
          <a:prstGeom prst="rect">
            <a:avLst/>
          </a:prstGeom>
          <a:noFill/>
        </p:spPr>
        <p:txBody>
          <a:bodyPr wrap="square" rtlCol="0">
            <a:spAutoFit/>
          </a:bodyPr>
          <a:lstStyle/>
          <a:p>
            <a:pPr algn="ctr"/>
            <a:r>
              <a:rPr lang="en-IN" sz="2400" b="1" dirty="0">
                <a:solidFill>
                  <a:srgbClr val="7030A0"/>
                </a:solidFill>
                <a:latin typeface="Constantia"/>
                <a:ea typeface="Constantia"/>
                <a:cs typeface="Constantia"/>
                <a:sym typeface="Constantia"/>
              </a:rPr>
              <a:t>Department Of  Information Technology</a:t>
            </a:r>
          </a:p>
          <a:p>
            <a:pPr algn="ctr"/>
            <a:r>
              <a:rPr lang="en-IN" sz="2400" b="1" dirty="0">
                <a:solidFill>
                  <a:srgbClr val="7030A0"/>
                </a:solidFill>
                <a:latin typeface="Constantia"/>
                <a:sym typeface="Constantia"/>
              </a:rPr>
              <a:t>Academic Year 2023-24(Odd Semester)</a:t>
            </a:r>
            <a:endParaRPr 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E7C4-32F4-6C27-1C8A-003FABF00C83}"/>
              </a:ext>
            </a:extLst>
          </p:cNvPr>
          <p:cNvSpPr>
            <a:spLocks noGrp="1"/>
          </p:cNvSpPr>
          <p:nvPr>
            <p:ph type="title"/>
          </p:nvPr>
        </p:nvSpPr>
        <p:spPr>
          <a:xfrm>
            <a:off x="2157413" y="326643"/>
            <a:ext cx="8229240" cy="858600"/>
          </a:xfrm>
        </p:spPr>
        <p:txBody>
          <a:bodyPr/>
          <a:lstStyle/>
          <a:p>
            <a:r>
              <a:rPr lang="en-US" dirty="0">
                <a:solidFill>
                  <a:schemeClr val="accent6">
                    <a:lumMod val="75000"/>
                  </a:schemeClr>
                </a:solidFill>
              </a:rPr>
              <a:t>CIRCUIT Diagram</a:t>
            </a:r>
          </a:p>
        </p:txBody>
      </p:sp>
      <p:pic>
        <p:nvPicPr>
          <p:cNvPr id="4" name="Picture 3">
            <a:extLst>
              <a:ext uri="{FF2B5EF4-FFF2-40B4-BE49-F238E27FC236}">
                <a16:creationId xmlns:a16="http://schemas.microsoft.com/office/drawing/2014/main" id="{6376F53D-97C7-D421-2BE5-FB78A8D9E5DC}"/>
              </a:ext>
            </a:extLst>
          </p:cNvPr>
          <p:cNvPicPr>
            <a:picLocks noChangeAspect="1"/>
          </p:cNvPicPr>
          <p:nvPr/>
        </p:nvPicPr>
        <p:blipFill>
          <a:blip r:embed="rId2"/>
          <a:stretch>
            <a:fillRect/>
          </a:stretch>
        </p:blipFill>
        <p:spPr>
          <a:xfrm>
            <a:off x="100013" y="1085850"/>
            <a:ext cx="3150394" cy="3157538"/>
          </a:xfrm>
          <a:prstGeom prst="rect">
            <a:avLst/>
          </a:prstGeom>
        </p:spPr>
      </p:pic>
      <p:pic>
        <p:nvPicPr>
          <p:cNvPr id="5" name="Picture 4">
            <a:extLst>
              <a:ext uri="{FF2B5EF4-FFF2-40B4-BE49-F238E27FC236}">
                <a16:creationId xmlns:a16="http://schemas.microsoft.com/office/drawing/2014/main" id="{4D326572-0F1A-44BE-B1FA-ED9D32639B76}"/>
              </a:ext>
            </a:extLst>
          </p:cNvPr>
          <p:cNvPicPr>
            <a:picLocks noChangeAspect="1"/>
          </p:cNvPicPr>
          <p:nvPr/>
        </p:nvPicPr>
        <p:blipFill>
          <a:blip r:embed="rId3"/>
          <a:stretch>
            <a:fillRect/>
          </a:stretch>
        </p:blipFill>
        <p:spPr>
          <a:xfrm>
            <a:off x="4080513" y="1087821"/>
            <a:ext cx="4383040" cy="3362736"/>
          </a:xfrm>
          <a:prstGeom prst="rect">
            <a:avLst/>
          </a:prstGeom>
        </p:spPr>
      </p:pic>
    </p:spTree>
    <p:extLst>
      <p:ext uri="{BB962C8B-B14F-4D97-AF65-F5344CB8AC3E}">
        <p14:creationId xmlns:p14="http://schemas.microsoft.com/office/powerpoint/2010/main" val="1728657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9E23-AE56-C33B-C9A8-E4939E940956}"/>
              </a:ext>
            </a:extLst>
          </p:cNvPr>
          <p:cNvSpPr>
            <a:spLocks noGrp="1"/>
          </p:cNvSpPr>
          <p:nvPr>
            <p:ph type="title"/>
          </p:nvPr>
        </p:nvSpPr>
        <p:spPr>
          <a:xfrm>
            <a:off x="2163545" y="390937"/>
            <a:ext cx="8229240" cy="858600"/>
          </a:xfrm>
        </p:spPr>
        <p:txBody>
          <a:bodyPr/>
          <a:lstStyle/>
          <a:p>
            <a:r>
              <a:rPr lang="en-US" dirty="0">
                <a:solidFill>
                  <a:schemeClr val="accent6"/>
                </a:solidFill>
              </a:rPr>
              <a:t>SYSTEM DESIGN </a:t>
            </a:r>
          </a:p>
        </p:txBody>
      </p:sp>
      <p:pic>
        <p:nvPicPr>
          <p:cNvPr id="6" name="Picture 5">
            <a:extLst>
              <a:ext uri="{FF2B5EF4-FFF2-40B4-BE49-F238E27FC236}">
                <a16:creationId xmlns:a16="http://schemas.microsoft.com/office/drawing/2014/main" id="{277BB3B8-4E3E-2147-6F95-C32C81A10F62}"/>
              </a:ext>
            </a:extLst>
          </p:cNvPr>
          <p:cNvPicPr>
            <a:picLocks noChangeAspect="1"/>
          </p:cNvPicPr>
          <p:nvPr/>
        </p:nvPicPr>
        <p:blipFill>
          <a:blip r:embed="rId2"/>
          <a:stretch>
            <a:fillRect/>
          </a:stretch>
        </p:blipFill>
        <p:spPr>
          <a:xfrm>
            <a:off x="242887" y="1371600"/>
            <a:ext cx="3771901" cy="2871788"/>
          </a:xfrm>
          <a:prstGeom prst="rect">
            <a:avLst/>
          </a:prstGeom>
        </p:spPr>
      </p:pic>
      <p:pic>
        <p:nvPicPr>
          <p:cNvPr id="8" name="Picture 7">
            <a:extLst>
              <a:ext uri="{FF2B5EF4-FFF2-40B4-BE49-F238E27FC236}">
                <a16:creationId xmlns:a16="http://schemas.microsoft.com/office/drawing/2014/main" id="{1BE117B7-EE30-14B7-E8C6-26D0D9447741}"/>
              </a:ext>
            </a:extLst>
          </p:cNvPr>
          <p:cNvPicPr>
            <a:picLocks noChangeAspect="1"/>
          </p:cNvPicPr>
          <p:nvPr/>
        </p:nvPicPr>
        <p:blipFill>
          <a:blip r:embed="rId3"/>
          <a:stretch>
            <a:fillRect/>
          </a:stretch>
        </p:blipFill>
        <p:spPr>
          <a:xfrm>
            <a:off x="4069556" y="1357312"/>
            <a:ext cx="4417219" cy="2886076"/>
          </a:xfrm>
          <a:prstGeom prst="rect">
            <a:avLst/>
          </a:prstGeom>
        </p:spPr>
      </p:pic>
    </p:spTree>
    <p:extLst>
      <p:ext uri="{BB962C8B-B14F-4D97-AF65-F5344CB8AC3E}">
        <p14:creationId xmlns:p14="http://schemas.microsoft.com/office/powerpoint/2010/main" val="363547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11-05 at 22.18.16_3bfeef36">
            <a:hlinkClick r:id="" action="ppaction://media"/>
            <a:extLst>
              <a:ext uri="{FF2B5EF4-FFF2-40B4-BE49-F238E27FC236}">
                <a16:creationId xmlns:a16="http://schemas.microsoft.com/office/drawing/2014/main" id="{5A1096D5-60EB-2221-7D50-236D423EDA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1688" y="721519"/>
            <a:ext cx="4843463" cy="3421856"/>
          </a:xfrm>
          <a:prstGeom prst="rect">
            <a:avLst/>
          </a:prstGeom>
        </p:spPr>
      </p:pic>
    </p:spTree>
    <p:extLst>
      <p:ext uri="{BB962C8B-B14F-4D97-AF65-F5344CB8AC3E}">
        <p14:creationId xmlns:p14="http://schemas.microsoft.com/office/powerpoint/2010/main" val="162026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B940-D7FD-AE2D-D427-4F14FB991E71}"/>
              </a:ext>
            </a:extLst>
          </p:cNvPr>
          <p:cNvSpPr>
            <a:spLocks noGrp="1"/>
          </p:cNvSpPr>
          <p:nvPr>
            <p:ph type="title"/>
          </p:nvPr>
        </p:nvSpPr>
        <p:spPr>
          <a:xfrm>
            <a:off x="2836069" y="344880"/>
            <a:ext cx="8229240" cy="858600"/>
          </a:xfrm>
        </p:spPr>
        <p:txBody>
          <a:bodyPr/>
          <a:lstStyle/>
          <a:p>
            <a:r>
              <a:rPr lang="en-US" dirty="0">
                <a:solidFill>
                  <a:schemeClr val="accent1"/>
                </a:solidFill>
                <a:latin typeface="Times New Roman" panose="02020603050405020304" pitchFamily="18" charset="0"/>
                <a:cs typeface="Times New Roman" panose="02020603050405020304" pitchFamily="18" charset="0"/>
              </a:rPr>
              <a:t>Conclusion </a:t>
            </a:r>
          </a:p>
        </p:txBody>
      </p:sp>
      <p:sp>
        <p:nvSpPr>
          <p:cNvPr id="3" name="Text Placeholder 2">
            <a:extLst>
              <a:ext uri="{FF2B5EF4-FFF2-40B4-BE49-F238E27FC236}">
                <a16:creationId xmlns:a16="http://schemas.microsoft.com/office/drawing/2014/main" id="{4E9E46E7-C7D0-21BE-4E2A-EA54A927AEAC}"/>
              </a:ext>
            </a:extLst>
          </p:cNvPr>
          <p:cNvSpPr>
            <a:spLocks noGrp="1"/>
          </p:cNvSpPr>
          <p:nvPr>
            <p:ph type="body" idx="1"/>
          </p:nvPr>
        </p:nvSpPr>
        <p:spPr/>
        <p:txBody>
          <a:bodyPr>
            <a:normAutofit fontScale="92500"/>
          </a:bodyPr>
          <a:lstStyle/>
          <a:p>
            <a:r>
              <a:rPr lang="en-US" dirty="0">
                <a:solidFill>
                  <a:srgbClr val="7030A0"/>
                </a:solidFill>
                <a:latin typeface="Times New Roman" panose="02020603050405020304" pitchFamily="18" charset="0"/>
                <a:cs typeface="Times New Roman" panose="02020603050405020304" pitchFamily="18" charset="0"/>
              </a:rPr>
              <a:t>Sign language vocalizers are a valuable tool for people who are deaf, hard of hearing, or learning sign language. They can help to improve communication and accessibility for people with disabilities. In the future, sign language vocalizers are expected to become more accurate, efficient, and affordable. They may also be integrated with other technologies to create new and innovative communication experiences. </a:t>
            </a:r>
          </a:p>
        </p:txBody>
      </p:sp>
    </p:spTree>
    <p:extLst>
      <p:ext uri="{BB962C8B-B14F-4D97-AF65-F5344CB8AC3E}">
        <p14:creationId xmlns:p14="http://schemas.microsoft.com/office/powerpoint/2010/main" val="267574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9ED93-EFDE-216B-D69E-67A5E6590DFC}"/>
              </a:ext>
            </a:extLst>
          </p:cNvPr>
          <p:cNvSpPr>
            <a:spLocks noGrp="1"/>
          </p:cNvSpPr>
          <p:nvPr>
            <p:ph type="title"/>
          </p:nvPr>
        </p:nvSpPr>
        <p:spPr>
          <a:xfrm>
            <a:off x="3293269" y="344880"/>
            <a:ext cx="8229240" cy="858600"/>
          </a:xfrm>
        </p:spPr>
        <p:txBody>
          <a:bodyPr/>
          <a:lstStyle/>
          <a:p>
            <a:r>
              <a:rPr lang="en-US" dirty="0">
                <a:solidFill>
                  <a:schemeClr val="bg2"/>
                </a:solidFill>
              </a:rPr>
              <a:t>Reference </a:t>
            </a:r>
          </a:p>
        </p:txBody>
      </p:sp>
      <p:sp>
        <p:nvSpPr>
          <p:cNvPr id="3" name="Text Placeholder 2">
            <a:extLst>
              <a:ext uri="{FF2B5EF4-FFF2-40B4-BE49-F238E27FC236}">
                <a16:creationId xmlns:a16="http://schemas.microsoft.com/office/drawing/2014/main" id="{D79357DF-02E3-59B7-841C-B14DBD3624B9}"/>
              </a:ext>
            </a:extLst>
          </p:cNvPr>
          <p:cNvSpPr>
            <a:spLocks noGrp="1"/>
          </p:cNvSpPr>
          <p:nvPr>
            <p:ph type="body" idx="1"/>
          </p:nvPr>
        </p:nvSpPr>
        <p:spPr>
          <a:xfrm>
            <a:off x="457200" y="1203480"/>
            <a:ext cx="8465574" cy="2982960"/>
          </a:xfrm>
        </p:spPr>
        <p:txBody>
          <a:bodyPr>
            <a:normAutofit/>
          </a:bodyPr>
          <a:lstStyle/>
          <a:p>
            <a:r>
              <a:rPr lang="en-US" sz="1400" dirty="0">
                <a:solidFill>
                  <a:srgbClr val="7030A0"/>
                </a:solidFill>
              </a:rPr>
              <a:t>[1] Kunal Kadam, Rucha </a:t>
            </a:r>
            <a:r>
              <a:rPr lang="en-US" sz="1400" dirty="0" err="1">
                <a:solidFill>
                  <a:srgbClr val="7030A0"/>
                </a:solidFill>
              </a:rPr>
              <a:t>Ganu</a:t>
            </a:r>
            <a:r>
              <a:rPr lang="en-US" sz="1400" dirty="0">
                <a:solidFill>
                  <a:srgbClr val="7030A0"/>
                </a:solidFill>
              </a:rPr>
              <a:t>, Ankita </a:t>
            </a:r>
            <a:r>
              <a:rPr lang="en-US" sz="1400" dirty="0" err="1">
                <a:solidFill>
                  <a:srgbClr val="7030A0"/>
                </a:solidFill>
              </a:rPr>
              <a:t>Bhosekar</a:t>
            </a:r>
            <a:r>
              <a:rPr lang="en-US" sz="1400" dirty="0">
                <a:solidFill>
                  <a:srgbClr val="7030A0"/>
                </a:solidFill>
              </a:rPr>
              <a:t>, Prof. S. D. Joshi , “American Sign Language Interpreter”, Proceedings of the 2023 IEEE Fourth International Conference on Technology for Education.</a:t>
            </a:r>
          </a:p>
          <a:p>
            <a:r>
              <a:rPr lang="en-US" sz="1400" dirty="0">
                <a:solidFill>
                  <a:srgbClr val="7030A0"/>
                </a:solidFill>
              </a:rPr>
              <a:t>[2] Srinivas Gutta, Jeffrey Huang, Ibrahim F. </a:t>
            </a:r>
            <a:r>
              <a:rPr lang="en-US" sz="1400" dirty="0" err="1">
                <a:solidFill>
                  <a:srgbClr val="7030A0"/>
                </a:solidFill>
              </a:rPr>
              <a:t>Imam,and</a:t>
            </a:r>
            <a:r>
              <a:rPr lang="en-US" sz="1400" dirty="0">
                <a:solidFill>
                  <a:srgbClr val="7030A0"/>
                </a:solidFill>
              </a:rPr>
              <a:t> Harry </a:t>
            </a:r>
            <a:r>
              <a:rPr lang="en-US" sz="1400" dirty="0" err="1">
                <a:solidFill>
                  <a:srgbClr val="7030A0"/>
                </a:solidFill>
              </a:rPr>
              <a:t>Wechsler,“Face</a:t>
            </a:r>
            <a:r>
              <a:rPr lang="en-US" sz="1400" dirty="0">
                <a:solidFill>
                  <a:srgbClr val="7030A0"/>
                </a:solidFill>
              </a:rPr>
              <a:t> and Hand </a:t>
            </a:r>
            <a:r>
              <a:rPr lang="en-US" sz="1400" dirty="0" err="1">
                <a:solidFill>
                  <a:srgbClr val="7030A0"/>
                </a:solidFill>
              </a:rPr>
              <a:t>GestureRecognition</a:t>
            </a:r>
            <a:r>
              <a:rPr lang="en-US" sz="1400" dirty="0">
                <a:solidFill>
                  <a:srgbClr val="7030A0"/>
                </a:solidFill>
              </a:rPr>
              <a:t> Using Hybrid Classifiers”, ISBN: 0-8186-7713-9/96, pp.164-16 </a:t>
            </a:r>
          </a:p>
          <a:p>
            <a:r>
              <a:rPr lang="en-US" sz="1400" dirty="0">
                <a:solidFill>
                  <a:srgbClr val="7030A0"/>
                </a:solidFill>
              </a:rPr>
              <a:t>[3] Hope M Hurlbut, "A Lexicostatistic </a:t>
            </a:r>
            <a:r>
              <a:rPr lang="en-US" sz="1400" dirty="0" err="1">
                <a:solidFill>
                  <a:srgbClr val="7030A0"/>
                </a:solidFill>
              </a:rPr>
              <a:t>Servey</a:t>
            </a:r>
            <a:r>
              <a:rPr lang="en-US" sz="1400" dirty="0">
                <a:solidFill>
                  <a:srgbClr val="7030A0"/>
                </a:solidFill>
              </a:rPr>
              <a:t> of the Signed Languages in Nepal," SIL Electronic Survey Reports, p. 23, June 2022.</a:t>
            </a:r>
          </a:p>
          <a:p>
            <a:r>
              <a:rPr lang="en-US" sz="1400" dirty="0">
                <a:solidFill>
                  <a:srgbClr val="7030A0"/>
                </a:solidFill>
              </a:rPr>
              <a:t> [4] R.L.R. Lokesh Babu , S. Gagana Priyanka , </a:t>
            </a:r>
            <a:r>
              <a:rPr lang="en-US" sz="1400" dirty="0" err="1">
                <a:solidFill>
                  <a:srgbClr val="7030A0"/>
                </a:solidFill>
              </a:rPr>
              <a:t>P.Pooja</a:t>
            </a:r>
            <a:r>
              <a:rPr lang="en-US" sz="1400" dirty="0">
                <a:solidFill>
                  <a:srgbClr val="7030A0"/>
                </a:solidFill>
              </a:rPr>
              <a:t> Pravallika , Ch. </a:t>
            </a:r>
            <a:r>
              <a:rPr lang="en-US" sz="1400" dirty="0" err="1">
                <a:solidFill>
                  <a:srgbClr val="7030A0"/>
                </a:solidFill>
              </a:rPr>
              <a:t>Prathyusha</a:t>
            </a:r>
            <a:r>
              <a:rPr lang="en-US" sz="1400" dirty="0">
                <a:solidFill>
                  <a:srgbClr val="7030A0"/>
                </a:solidFill>
              </a:rPr>
              <a:t> – “Gesture Vocalizer”. </a:t>
            </a:r>
          </a:p>
          <a:p>
            <a:r>
              <a:rPr lang="en-US" sz="1400" dirty="0">
                <a:solidFill>
                  <a:srgbClr val="7030A0"/>
                </a:solidFill>
              </a:rPr>
              <a:t>[5] Prerana K.C, </a:t>
            </a:r>
            <a:r>
              <a:rPr lang="en-US" sz="1400" dirty="0" err="1">
                <a:solidFill>
                  <a:srgbClr val="7030A0"/>
                </a:solidFill>
              </a:rPr>
              <a:t>Nishu</a:t>
            </a:r>
            <a:r>
              <a:rPr lang="en-US" sz="1400" dirty="0">
                <a:solidFill>
                  <a:srgbClr val="7030A0"/>
                </a:solidFill>
              </a:rPr>
              <a:t> </a:t>
            </a:r>
            <a:r>
              <a:rPr lang="en-US" sz="1400" dirty="0" err="1">
                <a:solidFill>
                  <a:srgbClr val="7030A0"/>
                </a:solidFill>
              </a:rPr>
              <a:t>Mahato</a:t>
            </a:r>
            <a:r>
              <a:rPr lang="en-US" sz="1400" dirty="0">
                <a:solidFill>
                  <a:srgbClr val="7030A0"/>
                </a:solidFill>
              </a:rPr>
              <a:t>, and </a:t>
            </a:r>
            <a:r>
              <a:rPr lang="en-US" sz="1400" dirty="0" err="1">
                <a:solidFill>
                  <a:srgbClr val="7030A0"/>
                </a:solidFill>
              </a:rPr>
              <a:t>Bishruti</a:t>
            </a:r>
            <a:r>
              <a:rPr lang="en-US" sz="1400" dirty="0">
                <a:solidFill>
                  <a:srgbClr val="7030A0"/>
                </a:solidFill>
              </a:rPr>
              <a:t> Satyal, "Hand Gesture Recognition using KINECT," Nepal Engineering College, </a:t>
            </a:r>
            <a:r>
              <a:rPr lang="en-US" sz="1400" dirty="0" err="1">
                <a:solidFill>
                  <a:srgbClr val="7030A0"/>
                </a:solidFill>
              </a:rPr>
              <a:t>Baktapur</a:t>
            </a:r>
            <a:r>
              <a:rPr lang="en-US" sz="1400" dirty="0">
                <a:solidFill>
                  <a:srgbClr val="7030A0"/>
                </a:solidFill>
              </a:rPr>
              <a:t>, Bachelor Thesis P3-I.0-14-4, 2019.</a:t>
            </a:r>
          </a:p>
        </p:txBody>
      </p:sp>
    </p:spTree>
    <p:extLst>
      <p:ext uri="{BB962C8B-B14F-4D97-AF65-F5344CB8AC3E}">
        <p14:creationId xmlns:p14="http://schemas.microsoft.com/office/powerpoint/2010/main" val="1574892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4"/>
          <p:cNvPicPr preferRelativeResize="0"/>
          <p:nvPr/>
        </p:nvPicPr>
        <p:blipFill rotWithShape="1">
          <a:blip r:embed="rId3">
            <a:alphaModFix/>
          </a:blip>
          <a:srcRect/>
          <a:stretch/>
        </p:blipFill>
        <p:spPr>
          <a:xfrm>
            <a:off x="1476000" y="648000"/>
            <a:ext cx="6048000" cy="381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p:nvPr/>
        </p:nvSpPr>
        <p:spPr>
          <a:xfrm>
            <a:off x="457200" y="195480"/>
            <a:ext cx="8227800" cy="855360"/>
          </a:xfrm>
          <a:prstGeom prst="rect">
            <a:avLst/>
          </a:prstGeom>
          <a:noFill/>
          <a:ln>
            <a:noFill/>
          </a:ln>
        </p:spPr>
        <p:txBody>
          <a:bodyPr spcFirstLastPara="1" wrap="square" lIns="0" tIns="45000" rIns="0" bIns="0" anchor="b" anchorCtr="0">
            <a:noAutofit/>
          </a:bodyPr>
          <a:lstStyle/>
          <a:p>
            <a:pPr marL="0" marR="0" lvl="0" indent="0" algn="l" rtl="0">
              <a:lnSpc>
                <a:spcPct val="100000"/>
              </a:lnSpc>
              <a:spcBef>
                <a:spcPts val="0"/>
              </a:spcBef>
              <a:spcAft>
                <a:spcPts val="0"/>
              </a:spcAft>
              <a:buNone/>
            </a:pPr>
            <a:r>
              <a:rPr lang="en-IN" sz="5000" b="0" i="0" u="none" strike="noStrike" cap="none">
                <a:solidFill>
                  <a:srgbClr val="7030A0"/>
                </a:solidFill>
                <a:latin typeface="Constantia"/>
                <a:ea typeface="Constantia"/>
                <a:cs typeface="Constantia"/>
                <a:sym typeface="Constantia"/>
              </a:rPr>
              <a:t>           </a:t>
            </a:r>
            <a:br>
              <a:rPr lang="en-IN" sz="1800" b="0" i="0" u="none" strike="noStrike" cap="none">
                <a:solidFill>
                  <a:schemeClr val="dk1"/>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sp>
        <p:nvSpPr>
          <p:cNvPr id="142" name="Google Shape;142;p3"/>
          <p:cNvSpPr/>
          <p:nvPr/>
        </p:nvSpPr>
        <p:spPr>
          <a:xfrm>
            <a:off x="507206" y="881100"/>
            <a:ext cx="8227800" cy="35175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2600" b="0" i="0" u="sng" strike="noStrike" cap="none" dirty="0">
                <a:solidFill>
                  <a:srgbClr val="7030A0"/>
                </a:solidFill>
                <a:latin typeface="Constantia"/>
                <a:ea typeface="Constantia"/>
                <a:cs typeface="Constantia"/>
                <a:sym typeface="Constantia"/>
              </a:rPr>
              <a:t> Topic </a:t>
            </a:r>
            <a:r>
              <a:rPr lang="en-IN" sz="2600" u="sng" dirty="0">
                <a:solidFill>
                  <a:srgbClr val="7030A0"/>
                </a:solidFill>
                <a:latin typeface="Constantia"/>
                <a:ea typeface="Constantia"/>
                <a:cs typeface="Constantia"/>
                <a:sym typeface="Constantia"/>
              </a:rPr>
              <a:t>: Sign Language Vocalizer </a:t>
            </a:r>
            <a:endParaRPr lang="en-IN" sz="2600" b="0" i="0" u="sng" strike="noStrike" cap="none" dirty="0">
              <a:solidFill>
                <a:srgbClr val="7030A0"/>
              </a:solidFill>
              <a:latin typeface="Constantia"/>
              <a:ea typeface="Constantia"/>
              <a:cs typeface="Constantia"/>
              <a:sym typeface="Constantia"/>
            </a:endParaRPr>
          </a:p>
          <a:p>
            <a:pPr marL="0" marR="0" lvl="0" indent="0" algn="l" rtl="0">
              <a:lnSpc>
                <a:spcPct val="100000"/>
              </a:lnSpc>
              <a:spcBef>
                <a:spcPts val="0"/>
              </a:spcBef>
              <a:spcAft>
                <a:spcPts val="0"/>
              </a:spcAft>
              <a:buNone/>
            </a:pPr>
            <a:endParaRPr lang="en-IN" sz="2600" u="sng" dirty="0">
              <a:solidFill>
                <a:srgbClr val="7030A0"/>
              </a:solidFill>
              <a:latin typeface="Constantia"/>
              <a:ea typeface="Constantia"/>
              <a:cs typeface="Constantia"/>
              <a:sym typeface="Constantia"/>
            </a:endParaRPr>
          </a:p>
          <a:p>
            <a:pPr marL="0" marR="0" lvl="0" indent="0" algn="l" rtl="0">
              <a:lnSpc>
                <a:spcPct val="100000"/>
              </a:lnSpc>
              <a:spcBef>
                <a:spcPts val="0"/>
              </a:spcBef>
              <a:spcAft>
                <a:spcPts val="0"/>
              </a:spcAft>
              <a:buNone/>
            </a:pPr>
            <a:r>
              <a:rPr lang="en-IN" sz="2600" b="0" i="0" u="sng" strike="noStrike" cap="none" dirty="0">
                <a:solidFill>
                  <a:srgbClr val="7030A0"/>
                </a:solidFill>
                <a:latin typeface="Constantia"/>
                <a:ea typeface="Constantia"/>
                <a:cs typeface="Constantia"/>
                <a:sym typeface="Constantia"/>
              </a:rPr>
              <a:t>Group members</a:t>
            </a:r>
            <a:r>
              <a:rPr lang="en-IN" sz="2600" b="0" i="0" u="none" strike="noStrike" cap="none" dirty="0">
                <a:solidFill>
                  <a:srgbClr val="7030A0"/>
                </a:solidFill>
                <a:latin typeface="Constantia"/>
                <a:ea typeface="Constantia"/>
                <a:cs typeface="Constantia"/>
                <a:sym typeface="Constantia"/>
              </a:rPr>
              <a:t>:-</a:t>
            </a:r>
            <a:endParaRPr sz="2600" b="0" i="0" u="none" strike="noStrike" cap="none" dirty="0">
              <a:solidFill>
                <a:schemeClr val="dk1"/>
              </a:solidFill>
              <a:latin typeface="Arial"/>
              <a:ea typeface="Arial"/>
              <a:cs typeface="Arial"/>
              <a:sym typeface="Arial"/>
            </a:endParaRPr>
          </a:p>
          <a:p>
            <a:pPr marL="0" marR="0" lvl="0" indent="0" algn="l" rtl="0">
              <a:lnSpc>
                <a:spcPct val="100000"/>
              </a:lnSpc>
              <a:spcBef>
                <a:spcPts val="519"/>
              </a:spcBef>
              <a:spcAft>
                <a:spcPts val="0"/>
              </a:spcAft>
              <a:buNone/>
            </a:pPr>
            <a:r>
              <a:rPr lang="en-IN" sz="2400" b="1" i="0" u="none" strike="noStrike" cap="none" dirty="0">
                <a:solidFill>
                  <a:srgbClr val="7030A0"/>
                </a:solidFill>
                <a:latin typeface="Constantia"/>
                <a:ea typeface="Constantia"/>
                <a:cs typeface="Constantia"/>
                <a:sym typeface="Constantia"/>
              </a:rPr>
              <a:t>1)</a:t>
            </a:r>
            <a:r>
              <a:rPr lang="en-IN" sz="2400" b="1" dirty="0">
                <a:solidFill>
                  <a:srgbClr val="7030A0"/>
                </a:solidFill>
                <a:latin typeface="Constantia"/>
                <a:ea typeface="Constantia"/>
                <a:cs typeface="Constantia"/>
                <a:sym typeface="Constantia"/>
              </a:rPr>
              <a:t>Kushal Amin</a:t>
            </a:r>
            <a:r>
              <a:rPr lang="en-IN" sz="2400" b="1" i="0" u="none" strike="noStrike" cap="none" dirty="0">
                <a:solidFill>
                  <a:srgbClr val="7030A0"/>
                </a:solidFill>
                <a:latin typeface="Constantia"/>
                <a:ea typeface="Constantia"/>
                <a:cs typeface="Constantia"/>
                <a:sym typeface="Constantia"/>
              </a:rPr>
              <a:t>- 0</a:t>
            </a:r>
            <a:r>
              <a:rPr lang="en-IN" sz="2400" b="1" dirty="0">
                <a:solidFill>
                  <a:srgbClr val="7030A0"/>
                </a:solidFill>
                <a:latin typeface="Constantia"/>
                <a:ea typeface="Constantia"/>
                <a:cs typeface="Constantia"/>
                <a:sym typeface="Constantia"/>
              </a:rPr>
              <a:t>1</a:t>
            </a:r>
            <a:endParaRPr dirty="0"/>
          </a:p>
          <a:p>
            <a:pPr marL="0" marR="0" lvl="0" indent="0" algn="l" rtl="0">
              <a:lnSpc>
                <a:spcPct val="100000"/>
              </a:lnSpc>
              <a:spcBef>
                <a:spcPts val="519"/>
              </a:spcBef>
              <a:spcAft>
                <a:spcPts val="0"/>
              </a:spcAft>
              <a:buNone/>
            </a:pPr>
            <a:r>
              <a:rPr lang="en-IN" sz="2400" b="1" i="0" u="none" strike="noStrike" cap="none" dirty="0">
                <a:solidFill>
                  <a:srgbClr val="7030A0"/>
                </a:solidFill>
                <a:latin typeface="Constantia"/>
                <a:ea typeface="Constantia"/>
                <a:cs typeface="Constantia"/>
                <a:sym typeface="Constantia"/>
              </a:rPr>
              <a:t>2)</a:t>
            </a:r>
            <a:r>
              <a:rPr lang="en-IN" sz="2400" b="1" dirty="0">
                <a:solidFill>
                  <a:srgbClr val="7030A0"/>
                </a:solidFill>
                <a:latin typeface="Constantia"/>
                <a:ea typeface="Constantia"/>
                <a:cs typeface="Constantia"/>
                <a:sym typeface="Constantia"/>
              </a:rPr>
              <a:t>Kaustubh </a:t>
            </a:r>
            <a:r>
              <a:rPr lang="en-IN" sz="2400" b="1" dirty="0" err="1">
                <a:solidFill>
                  <a:srgbClr val="7030A0"/>
                </a:solidFill>
                <a:latin typeface="Constantia"/>
                <a:ea typeface="Constantia"/>
                <a:cs typeface="Constantia"/>
                <a:sym typeface="Constantia"/>
              </a:rPr>
              <a:t>Ardekar</a:t>
            </a:r>
            <a:r>
              <a:rPr lang="en-IN" sz="2400" b="1" dirty="0">
                <a:solidFill>
                  <a:srgbClr val="7030A0"/>
                </a:solidFill>
                <a:latin typeface="Constantia"/>
                <a:ea typeface="Constantia"/>
                <a:cs typeface="Constantia"/>
                <a:sym typeface="Constantia"/>
              </a:rPr>
              <a:t> - 02</a:t>
            </a:r>
            <a:endParaRPr dirty="0"/>
          </a:p>
          <a:p>
            <a:pPr marL="0" marR="0" lvl="0" indent="0" algn="l" rtl="0">
              <a:lnSpc>
                <a:spcPct val="100000"/>
              </a:lnSpc>
              <a:spcBef>
                <a:spcPts val="519"/>
              </a:spcBef>
              <a:spcAft>
                <a:spcPts val="0"/>
              </a:spcAft>
              <a:buNone/>
            </a:pPr>
            <a:r>
              <a:rPr lang="en-IN" sz="2400" b="1" i="0" u="none" strike="noStrike" cap="none" dirty="0">
                <a:solidFill>
                  <a:srgbClr val="7030A0"/>
                </a:solidFill>
                <a:latin typeface="Constantia"/>
                <a:ea typeface="Constantia"/>
                <a:cs typeface="Constantia"/>
                <a:sym typeface="Constantia"/>
              </a:rPr>
              <a:t>3)Tanishk Gupta-18</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519"/>
              </a:spcBef>
              <a:spcAft>
                <a:spcPts val="0"/>
              </a:spcAft>
              <a:buNone/>
            </a:pPr>
            <a:endParaRPr lang="en-US" sz="2400" b="0" i="0" u="none" strike="noStrike" cap="none" dirty="0">
              <a:solidFill>
                <a:schemeClr val="dk1"/>
              </a:solidFill>
              <a:latin typeface="Arial"/>
              <a:ea typeface="Arial"/>
              <a:cs typeface="Arial"/>
              <a:sym typeface="Arial"/>
            </a:endParaRPr>
          </a:p>
          <a:p>
            <a:pPr marL="0" marR="0" lvl="0" indent="0" algn="l" rtl="0">
              <a:lnSpc>
                <a:spcPct val="100000"/>
              </a:lnSpc>
              <a:spcBef>
                <a:spcPts val="519"/>
              </a:spcBef>
              <a:spcAft>
                <a:spcPts val="0"/>
              </a:spcAft>
              <a:buNone/>
            </a:pPr>
            <a:r>
              <a:rPr lang="en-US" sz="2400" dirty="0">
                <a:solidFill>
                  <a:schemeClr val="accent6">
                    <a:lumMod val="75000"/>
                  </a:schemeClr>
                </a:solidFill>
              </a:rPr>
              <a:t>Guide : Prof. Shubhangi </a:t>
            </a:r>
            <a:r>
              <a:rPr lang="en-US" sz="2400" dirty="0" err="1">
                <a:solidFill>
                  <a:schemeClr val="accent6">
                    <a:lumMod val="75000"/>
                  </a:schemeClr>
                </a:solidFill>
              </a:rPr>
              <a:t>Verulkar</a:t>
            </a:r>
            <a:endParaRPr sz="2400" b="0" i="0" u="none" strike="noStrike" cap="none" dirty="0">
              <a:solidFill>
                <a:schemeClr val="accent6">
                  <a:lumMod val="75000"/>
                </a:schemeClr>
              </a:solidFill>
              <a:sym typeface="Arial"/>
            </a:endParaRPr>
          </a:p>
          <a:p>
            <a:pPr marL="0" marR="0" lvl="0" indent="0" algn="l" rtl="0">
              <a:lnSpc>
                <a:spcPct val="100000"/>
              </a:lnSpc>
              <a:spcBef>
                <a:spcPts val="519"/>
              </a:spcBef>
              <a:spcAft>
                <a:spcPts val="0"/>
              </a:spcAft>
              <a:buNone/>
            </a:pPr>
            <a:endParaRPr sz="2600" b="0" i="0" u="none" strike="noStrike" cap="none" dirty="0">
              <a:solidFill>
                <a:schemeClr val="dk1"/>
              </a:solidFill>
              <a:latin typeface="Arial"/>
              <a:ea typeface="Arial"/>
              <a:cs typeface="Arial"/>
              <a:sym typeface="Arial"/>
            </a:endParaRPr>
          </a:p>
          <a:p>
            <a:pPr marL="0" marR="0" lvl="0" indent="0" algn="l" rtl="0">
              <a:lnSpc>
                <a:spcPct val="100000"/>
              </a:lnSpc>
              <a:spcBef>
                <a:spcPts val="519"/>
              </a:spcBef>
              <a:spcAft>
                <a:spcPts val="0"/>
              </a:spcAft>
              <a:buNone/>
            </a:pPr>
            <a:endParaRPr sz="26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D0AC412F-239B-583E-A695-E6E8E7D052F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65437" y="1378743"/>
            <a:ext cx="4169569" cy="19788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430924" y="620110"/>
            <a:ext cx="8255516" cy="3048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2"/>
              </a:buClr>
              <a:buSzPts val="2800"/>
              <a:buFont typeface="Arial"/>
              <a:buNone/>
            </a:pPr>
            <a:r>
              <a:rPr lang="en-IN" sz="2800" dirty="0">
                <a:solidFill>
                  <a:schemeClr val="dk2"/>
                </a:solidFill>
              </a:rPr>
              <a:t>Index</a:t>
            </a:r>
            <a:endParaRPr sz="2800">
              <a:solidFill>
                <a:schemeClr val="dk2"/>
              </a:solidFill>
            </a:endParaRPr>
          </a:p>
        </p:txBody>
      </p:sp>
      <p:sp>
        <p:nvSpPr>
          <p:cNvPr id="148" name="Google Shape;148;p4"/>
          <p:cNvSpPr txBox="1">
            <a:spLocks noGrp="1"/>
          </p:cNvSpPr>
          <p:nvPr>
            <p:ph type="body" idx="1"/>
          </p:nvPr>
        </p:nvSpPr>
        <p:spPr>
          <a:xfrm>
            <a:off x="179512" y="915566"/>
            <a:ext cx="8506928" cy="3744416"/>
          </a:xfrm>
          <a:prstGeom prst="rect">
            <a:avLst/>
          </a:prstGeom>
          <a:noFill/>
          <a:ln>
            <a:noFill/>
          </a:ln>
        </p:spPr>
        <p:txBody>
          <a:bodyPr spcFirstLastPara="1" wrap="square" lIns="0" tIns="0" rIns="0" bIns="0" anchor="ctr" anchorCtr="0">
            <a:normAutofit/>
          </a:bodyPr>
          <a:lstStyle/>
          <a:p>
            <a:pPr fontAlgn="base"/>
            <a:r>
              <a:rPr lang="en-US" sz="1800" dirty="0">
                <a:solidFill>
                  <a:srgbClr val="7030A0"/>
                </a:solidFill>
                <a:latin typeface="Costania"/>
              </a:rPr>
              <a:t>Introduction to Topic</a:t>
            </a:r>
          </a:p>
          <a:p>
            <a:pPr fontAlgn="base"/>
            <a:r>
              <a:rPr lang="en-US" sz="1800" dirty="0">
                <a:solidFill>
                  <a:srgbClr val="7030A0"/>
                </a:solidFill>
                <a:latin typeface="Costania"/>
              </a:rPr>
              <a:t>Need of Project</a:t>
            </a:r>
          </a:p>
          <a:p>
            <a:pPr fontAlgn="base"/>
            <a:r>
              <a:rPr lang="en-US" sz="1800" dirty="0">
                <a:solidFill>
                  <a:srgbClr val="7030A0"/>
                </a:solidFill>
                <a:latin typeface="Costania"/>
              </a:rPr>
              <a:t>Problem Statement</a:t>
            </a:r>
          </a:p>
          <a:p>
            <a:pPr fontAlgn="base"/>
            <a:r>
              <a:rPr lang="en-US" sz="1800" dirty="0">
                <a:solidFill>
                  <a:srgbClr val="7030A0"/>
                </a:solidFill>
                <a:latin typeface="Costania"/>
              </a:rPr>
              <a:t>Scope </a:t>
            </a:r>
          </a:p>
          <a:p>
            <a:pPr fontAlgn="base"/>
            <a:r>
              <a:rPr lang="en-US" sz="1800" dirty="0">
                <a:solidFill>
                  <a:srgbClr val="7030A0"/>
                </a:solidFill>
                <a:latin typeface="Costania"/>
              </a:rPr>
              <a:t>BLOCK Diagram and Flow chart</a:t>
            </a:r>
          </a:p>
          <a:p>
            <a:pPr fontAlgn="base"/>
            <a:r>
              <a:rPr lang="en-US" sz="1800" dirty="0">
                <a:solidFill>
                  <a:srgbClr val="7030A0"/>
                </a:solidFill>
                <a:latin typeface="Costania"/>
              </a:rPr>
              <a:t>System Design</a:t>
            </a:r>
          </a:p>
          <a:p>
            <a:pPr fontAlgn="base"/>
            <a:r>
              <a:rPr lang="en-US" sz="1800" dirty="0">
                <a:solidFill>
                  <a:srgbClr val="7030A0"/>
                </a:solidFill>
                <a:latin typeface="Costania"/>
              </a:rPr>
              <a:t>Requirement Hardware and Software</a:t>
            </a:r>
          </a:p>
          <a:p>
            <a:pPr marL="114300" indent="0" fontAlgn="base">
              <a:buNone/>
            </a:pPr>
            <a:br>
              <a:rPr lang="en-US" sz="1800" dirty="0"/>
            </a:br>
            <a:endParaRPr sz="12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400"/>
              <a:buFont typeface="Arial"/>
              <a:buNone/>
            </a:pPr>
            <a:endParaRPr sz="1400" b="0" i="0" u="none" strike="noStrike" cap="none"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5"/>
          <p:cNvSpPr/>
          <p:nvPr/>
        </p:nvSpPr>
        <p:spPr>
          <a:xfrm>
            <a:off x="456120" y="242530"/>
            <a:ext cx="8227800" cy="647640"/>
          </a:xfrm>
          <a:prstGeom prst="rect">
            <a:avLst/>
          </a:prstGeom>
          <a:noFill/>
          <a:ln>
            <a:noFill/>
          </a:ln>
        </p:spPr>
        <p:txBody>
          <a:bodyPr spcFirstLastPara="1" wrap="square" lIns="0" tIns="45000" rIns="0" bIns="0" anchor="b" anchorCtr="0">
            <a:noAutofit/>
          </a:bodyPr>
          <a:lstStyle/>
          <a:p>
            <a:pPr marL="0" marR="0" lvl="0" indent="0" algn="ctr" rtl="0">
              <a:lnSpc>
                <a:spcPct val="100000"/>
              </a:lnSpc>
              <a:spcBef>
                <a:spcPts val="0"/>
              </a:spcBef>
              <a:spcAft>
                <a:spcPts val="0"/>
              </a:spcAft>
              <a:buNone/>
            </a:pPr>
            <a:r>
              <a:rPr lang="en-IN" sz="3200" b="1" i="0" u="none" strike="noStrike" cap="none">
                <a:solidFill>
                  <a:srgbClr val="7030A0"/>
                </a:solidFill>
                <a:latin typeface="Constantia"/>
                <a:ea typeface="Constantia"/>
                <a:cs typeface="Constantia"/>
                <a:sym typeface="Constantia"/>
              </a:rPr>
              <a:t>INTRODUCTION</a:t>
            </a:r>
            <a:endParaRPr sz="3200" b="0" i="0" u="none" strike="noStrike" cap="none">
              <a:solidFill>
                <a:schemeClr val="dk1"/>
              </a:solidFill>
              <a:latin typeface="Arial"/>
              <a:ea typeface="Arial"/>
              <a:cs typeface="Arial"/>
              <a:sym typeface="Arial"/>
            </a:endParaRPr>
          </a:p>
        </p:txBody>
      </p:sp>
      <p:sp>
        <p:nvSpPr>
          <p:cNvPr id="154" name="Google Shape;154;p5"/>
          <p:cNvSpPr/>
          <p:nvPr/>
        </p:nvSpPr>
        <p:spPr>
          <a:xfrm>
            <a:off x="457200" y="1451520"/>
            <a:ext cx="8227800" cy="32900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395536" y="1347614"/>
            <a:ext cx="8290544" cy="3024336"/>
          </a:xfrm>
          <a:prstGeom prst="rect">
            <a:avLst/>
          </a:prstGeom>
          <a:noFill/>
          <a:ln>
            <a:noFill/>
          </a:ln>
        </p:spPr>
        <p:txBody>
          <a:bodyPr spcFirstLastPara="1" wrap="square" lIns="0" tIns="0" rIns="0" bIns="0" anchor="ctr" anchorCtr="0">
            <a:noAutofit/>
          </a:bodyPr>
          <a:lstStyle/>
          <a:p>
            <a:pPr marL="286110" lvl="0" indent="-285750" algn="just">
              <a:buSzPts val="810"/>
              <a:buFont typeface="Wingdings" pitchFamily="2" charset="2"/>
              <a:buChar char="q"/>
            </a:pPr>
            <a:endParaRPr sz="2400" b="0" i="0" u="none" strike="noStrike" cap="none" dirty="0">
              <a:solidFill>
                <a:schemeClr val="dk2"/>
              </a:solidFill>
              <a:latin typeface="Costania"/>
              <a:sym typeface="Arial"/>
            </a:endParaRPr>
          </a:p>
        </p:txBody>
      </p:sp>
      <p:sp>
        <p:nvSpPr>
          <p:cNvPr id="3" name="TextBox 2">
            <a:extLst>
              <a:ext uri="{FF2B5EF4-FFF2-40B4-BE49-F238E27FC236}">
                <a16:creationId xmlns:a16="http://schemas.microsoft.com/office/drawing/2014/main" id="{597E2F65-1618-CAD2-6ABD-659838BD1AF0}"/>
              </a:ext>
            </a:extLst>
          </p:cNvPr>
          <p:cNvSpPr txBox="1"/>
          <p:nvPr/>
        </p:nvSpPr>
        <p:spPr>
          <a:xfrm>
            <a:off x="878681" y="1347613"/>
            <a:ext cx="7093744" cy="2031325"/>
          </a:xfrm>
          <a:prstGeom prst="rect">
            <a:avLst/>
          </a:prstGeom>
          <a:noFill/>
        </p:spPr>
        <p:txBody>
          <a:bodyPr wrap="square">
            <a:spAutoFit/>
          </a:bodyPr>
          <a:lstStyle/>
          <a:p>
            <a:r>
              <a:rPr lang="en-US" sz="1800" dirty="0">
                <a:solidFill>
                  <a:schemeClr val="accent6">
                    <a:lumMod val="75000"/>
                  </a:schemeClr>
                </a:solidFill>
              </a:rPr>
              <a:t>Sign language vocalizer is a device that translates sign language gestures into spoken words. It is a valuable tool for people who are deaf or hard of hearing, as it allows them to communicate more effectively with others.</a:t>
            </a:r>
          </a:p>
          <a:p>
            <a:r>
              <a:rPr lang="en-US" sz="1800" dirty="0">
                <a:solidFill>
                  <a:schemeClr val="accent6">
                    <a:lumMod val="75000"/>
                  </a:schemeClr>
                </a:solidFill>
              </a:rPr>
              <a:t>IoT-based sign language vocalizers have the potential to revolutionize the way that people who are deaf or hard of hearing communicate with the world around them.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p:nvPr/>
        </p:nvSpPr>
        <p:spPr>
          <a:xfrm>
            <a:off x="457200" y="143999"/>
            <a:ext cx="8072438" cy="1034719"/>
          </a:xfrm>
          <a:prstGeom prst="rect">
            <a:avLst/>
          </a:prstGeom>
          <a:noFill/>
          <a:ln>
            <a:noFill/>
          </a:ln>
        </p:spPr>
        <p:txBody>
          <a:bodyPr spcFirstLastPara="1" wrap="square" lIns="0" tIns="45000" rIns="0" bIns="0" anchor="b" anchorCtr="0">
            <a:noAutofit/>
          </a:bodyPr>
          <a:lstStyle/>
          <a:p>
            <a:pPr marL="0" marR="0" lvl="0" indent="0" algn="ctr" rtl="0">
              <a:lnSpc>
                <a:spcPct val="100000"/>
              </a:lnSpc>
              <a:spcBef>
                <a:spcPts val="0"/>
              </a:spcBef>
              <a:spcAft>
                <a:spcPts val="0"/>
              </a:spcAft>
              <a:buNone/>
            </a:pPr>
            <a:r>
              <a:rPr lang="en-IN" sz="3200" b="1" i="0" u="none" strike="noStrike" cap="none" dirty="0">
                <a:solidFill>
                  <a:srgbClr val="7030A0"/>
                </a:solidFill>
                <a:latin typeface="Constantia"/>
                <a:ea typeface="Constantia"/>
                <a:cs typeface="Constantia"/>
                <a:sym typeface="Constantia"/>
              </a:rPr>
              <a:t>NEED OF PROJECT</a:t>
            </a:r>
            <a:endParaRPr sz="3200" b="0" i="0" u="none" strike="noStrike" cap="none" dirty="0">
              <a:solidFill>
                <a:schemeClr val="dk1"/>
              </a:solidFill>
              <a:latin typeface="Arial"/>
              <a:ea typeface="Arial"/>
              <a:cs typeface="Arial"/>
              <a:sym typeface="Arial"/>
            </a:endParaRPr>
          </a:p>
        </p:txBody>
      </p:sp>
      <p:sp>
        <p:nvSpPr>
          <p:cNvPr id="161" name="Google Shape;161;p6"/>
          <p:cNvSpPr/>
          <p:nvPr/>
        </p:nvSpPr>
        <p:spPr>
          <a:xfrm>
            <a:off x="457200" y="1451520"/>
            <a:ext cx="8227800" cy="32900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457200" y="1008000"/>
            <a:ext cx="8228880" cy="3534840"/>
          </a:xfrm>
          <a:prstGeom prst="rect">
            <a:avLst/>
          </a:prstGeom>
          <a:noFill/>
          <a:ln>
            <a:noFill/>
          </a:ln>
        </p:spPr>
        <p:txBody>
          <a:bodyPr spcFirstLastPara="1" wrap="square" lIns="0" tIns="0" rIns="0" bIns="0" anchor="ctr" anchorCtr="0">
            <a:noAutofit/>
          </a:bodyPr>
          <a:lstStyle/>
          <a:p>
            <a:pPr marL="216000" marR="0" lvl="0" indent="-147059" algn="l" rtl="0">
              <a:lnSpc>
                <a:spcPct val="100000"/>
              </a:lnSpc>
              <a:spcBef>
                <a:spcPts val="0"/>
              </a:spcBef>
              <a:spcAft>
                <a:spcPts val="0"/>
              </a:spcAft>
              <a:buClr>
                <a:srgbClr val="000000"/>
              </a:buClr>
              <a:buSzPts val="1080"/>
              <a:buFont typeface="Noto Sans Symbols"/>
              <a:buNone/>
            </a:pPr>
            <a:endParaRPr sz="2400" b="0" i="0" u="none" strike="noStrike" cap="none">
              <a:solidFill>
                <a:schemeClr val="dk1"/>
              </a:solidFill>
              <a:latin typeface="Arial"/>
              <a:ea typeface="Arial"/>
              <a:cs typeface="Arial"/>
              <a:sym typeface="Arial"/>
            </a:endParaRPr>
          </a:p>
        </p:txBody>
      </p:sp>
      <p:sp>
        <p:nvSpPr>
          <p:cNvPr id="163" name="Google Shape;163;p6"/>
          <p:cNvSpPr txBox="1"/>
          <p:nvPr/>
        </p:nvSpPr>
        <p:spPr>
          <a:xfrm>
            <a:off x="457200" y="1393030"/>
            <a:ext cx="8227800" cy="246217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2"/>
              </a:buClr>
              <a:buSzPts val="2000"/>
            </a:pPr>
            <a:r>
              <a:rPr lang="en-US" b="0" i="0" dirty="0">
                <a:solidFill>
                  <a:schemeClr val="accent6">
                    <a:lumMod val="75000"/>
                  </a:schemeClr>
                </a:solidFill>
                <a:effectLst/>
                <a:latin typeface="Google Sans"/>
              </a:rPr>
              <a:t>Sign language vocalizers using IoT have the potential to improve the lives of people with hearing impairments by enabling them to communicate more effectively with the world around them.</a:t>
            </a:r>
          </a:p>
          <a:p>
            <a:pPr marL="342900" marR="0" lvl="0" indent="-342900" algn="l" rtl="0">
              <a:spcBef>
                <a:spcPts val="0"/>
              </a:spcBef>
              <a:spcAft>
                <a:spcPts val="0"/>
              </a:spcAft>
              <a:buClr>
                <a:schemeClr val="dk2"/>
              </a:buClr>
              <a:buSzPts val="2000"/>
            </a:pPr>
            <a:endParaRPr lang="en-US" b="0" i="0" dirty="0">
              <a:solidFill>
                <a:schemeClr val="accent6">
                  <a:lumMod val="75000"/>
                </a:schemeClr>
              </a:solidFill>
              <a:effectLst/>
              <a:latin typeface="Google Sans"/>
            </a:endParaRPr>
          </a:p>
          <a:p>
            <a:pPr algn="l">
              <a:buFont typeface="Arial" panose="020B0604020202020204" pitchFamily="34" charset="0"/>
              <a:buChar char="•"/>
            </a:pPr>
            <a:r>
              <a:rPr lang="en-US" b="0" i="0" u="sng" dirty="0">
                <a:solidFill>
                  <a:schemeClr val="accent6">
                    <a:lumMod val="75000"/>
                  </a:schemeClr>
                </a:solidFill>
                <a:effectLst/>
                <a:latin typeface="Google Sans"/>
              </a:rPr>
              <a:t>Communication barriers: </a:t>
            </a:r>
            <a:r>
              <a:rPr lang="en-US" b="0" i="0" dirty="0">
                <a:solidFill>
                  <a:schemeClr val="accent6">
                    <a:lumMod val="75000"/>
                  </a:schemeClr>
                </a:solidFill>
                <a:effectLst/>
                <a:latin typeface="Google Sans"/>
              </a:rPr>
              <a:t>Sign language vocalizers can help to break down communication barriers between people who use sign language and those who do not. </a:t>
            </a:r>
          </a:p>
          <a:p>
            <a:pPr algn="l">
              <a:buFont typeface="Arial" panose="020B0604020202020204" pitchFamily="34" charset="0"/>
              <a:buChar char="•"/>
            </a:pPr>
            <a:endParaRPr lang="en-US" b="0" i="0" dirty="0">
              <a:solidFill>
                <a:schemeClr val="accent6">
                  <a:lumMod val="75000"/>
                </a:schemeClr>
              </a:solidFill>
              <a:effectLst/>
              <a:latin typeface="Google Sans"/>
            </a:endParaRPr>
          </a:p>
          <a:p>
            <a:pPr algn="l">
              <a:buFont typeface="Arial" panose="020B0604020202020204" pitchFamily="34" charset="0"/>
              <a:buChar char="•"/>
            </a:pPr>
            <a:r>
              <a:rPr lang="en-US" b="0" i="0" u="sng" dirty="0">
                <a:solidFill>
                  <a:schemeClr val="accent6">
                    <a:lumMod val="75000"/>
                  </a:schemeClr>
                </a:solidFill>
                <a:effectLst/>
                <a:latin typeface="Google Sans"/>
              </a:rPr>
              <a:t>Education: </a:t>
            </a:r>
            <a:r>
              <a:rPr lang="en-US" b="0" i="0" dirty="0">
                <a:solidFill>
                  <a:schemeClr val="accent6">
                    <a:lumMod val="75000"/>
                  </a:schemeClr>
                </a:solidFill>
                <a:effectLst/>
                <a:latin typeface="Google Sans"/>
              </a:rPr>
              <a:t>Sign language vocalizers can help to improve the educational experience of deaf and hard of hearing students. </a:t>
            </a:r>
          </a:p>
          <a:p>
            <a:pPr algn="l"/>
            <a:endParaRPr lang="en-US" b="0" i="0" dirty="0">
              <a:solidFill>
                <a:schemeClr val="accent6">
                  <a:lumMod val="75000"/>
                </a:schemeClr>
              </a:solidFill>
              <a:effectLst/>
              <a:latin typeface="Google Sans"/>
            </a:endParaRPr>
          </a:p>
          <a:p>
            <a:pPr algn="l">
              <a:buFont typeface="Arial" panose="020B0604020202020204" pitchFamily="34" charset="0"/>
              <a:buChar char="•"/>
            </a:pPr>
            <a:r>
              <a:rPr lang="en-US" b="0" i="0" u="sng" dirty="0">
                <a:solidFill>
                  <a:schemeClr val="accent6">
                    <a:lumMod val="75000"/>
                  </a:schemeClr>
                </a:solidFill>
                <a:effectLst/>
                <a:latin typeface="Google Sans"/>
              </a:rPr>
              <a:t>Employment: </a:t>
            </a:r>
            <a:r>
              <a:rPr lang="en-US" b="0" i="0" dirty="0">
                <a:solidFill>
                  <a:schemeClr val="accent6">
                    <a:lumMod val="75000"/>
                  </a:schemeClr>
                </a:solidFill>
                <a:effectLst/>
                <a:latin typeface="Google Sans"/>
              </a:rPr>
              <a:t>Sign language vocalizers can help people with hearing impairments to gain and maintain employment. </a:t>
            </a:r>
            <a:endParaRPr dirty="0">
              <a:solidFill>
                <a:schemeClr val="accent6">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p:nvPr/>
        </p:nvSpPr>
        <p:spPr>
          <a:xfrm>
            <a:off x="382114" y="440910"/>
            <a:ext cx="8227800" cy="479520"/>
          </a:xfrm>
          <a:prstGeom prst="rect">
            <a:avLst/>
          </a:prstGeom>
          <a:noFill/>
          <a:ln>
            <a:noFill/>
          </a:ln>
        </p:spPr>
        <p:txBody>
          <a:bodyPr spcFirstLastPara="1" wrap="square" lIns="0" tIns="45000" rIns="0" bIns="0" anchor="b" anchorCtr="0">
            <a:noAutofit/>
          </a:bodyPr>
          <a:lstStyle/>
          <a:p>
            <a:pPr marL="0" marR="0" lvl="0" indent="0" algn="ctr" rtl="0">
              <a:lnSpc>
                <a:spcPct val="100000"/>
              </a:lnSpc>
              <a:spcBef>
                <a:spcPts val="0"/>
              </a:spcBef>
              <a:spcAft>
                <a:spcPts val="0"/>
              </a:spcAft>
              <a:buNone/>
            </a:pPr>
            <a:r>
              <a:rPr lang="en-IN" sz="3200" b="1" i="0" u="none" strike="noStrike" cap="none" dirty="0">
                <a:solidFill>
                  <a:srgbClr val="7030A0"/>
                </a:solidFill>
                <a:latin typeface="Constantia"/>
                <a:ea typeface="Constantia"/>
                <a:cs typeface="Constantia"/>
                <a:sym typeface="Constantia"/>
              </a:rPr>
              <a:t>PROBLEM </a:t>
            </a:r>
            <a:r>
              <a:rPr lang="en-IN" sz="3200" b="1" dirty="0">
                <a:solidFill>
                  <a:srgbClr val="7030A0"/>
                </a:solidFill>
                <a:latin typeface="Constantia"/>
                <a:ea typeface="Constantia"/>
                <a:cs typeface="Constantia"/>
                <a:sym typeface="Constantia"/>
              </a:rPr>
              <a:t>STATEMENT</a:t>
            </a:r>
            <a:endParaRPr sz="3200" b="0" i="0" u="none" strike="noStrike" cap="none">
              <a:solidFill>
                <a:schemeClr val="dk1"/>
              </a:solidFill>
              <a:latin typeface="Arial"/>
              <a:ea typeface="Arial"/>
              <a:cs typeface="Arial"/>
              <a:sym typeface="Arial"/>
            </a:endParaRPr>
          </a:p>
        </p:txBody>
      </p:sp>
      <p:sp>
        <p:nvSpPr>
          <p:cNvPr id="169" name="Google Shape;169;p7"/>
          <p:cNvSpPr/>
          <p:nvPr/>
        </p:nvSpPr>
        <p:spPr>
          <a:xfrm>
            <a:off x="457200" y="1451520"/>
            <a:ext cx="8227800" cy="32900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250031" y="1257300"/>
            <a:ext cx="8491966" cy="2658851"/>
          </a:xfrm>
          <a:prstGeom prst="rect">
            <a:avLst/>
          </a:prstGeom>
          <a:noFill/>
          <a:ln>
            <a:noFill/>
          </a:ln>
        </p:spPr>
        <p:txBody>
          <a:bodyPr spcFirstLastPara="1" wrap="square" lIns="0" tIns="0" rIns="0" bIns="0" anchor="ctr" anchorCtr="0">
            <a:noAutofit/>
          </a:bodyPr>
          <a:lstStyle/>
          <a:p>
            <a:pPr algn="just"/>
            <a:r>
              <a:rPr lang="en-US" dirty="0">
                <a:solidFill>
                  <a:srgbClr val="7030A0"/>
                </a:solidFill>
                <a:latin typeface="Costania"/>
              </a:rPr>
              <a:t>*People who are deaf or hard of hearing often face significant communication barriers. They may have difficulty communicating with people who do not know sign language, and they may also have difficulty communicating in noisy environments. This can lead to social isolation, employment discrimination, and other </a:t>
            </a:r>
            <a:r>
              <a:rPr lang="en-US" dirty="0" err="1">
                <a:solidFill>
                  <a:srgbClr val="7030A0"/>
                </a:solidFill>
                <a:latin typeface="Costania"/>
              </a:rPr>
              <a:t>challenges.Traditional</a:t>
            </a:r>
            <a:r>
              <a:rPr lang="en-US" dirty="0">
                <a:solidFill>
                  <a:srgbClr val="7030A0"/>
                </a:solidFill>
                <a:latin typeface="Costania"/>
              </a:rPr>
              <a:t> sign language vocalizers can help to address these communication barriers, but they have a number of limitations.</a:t>
            </a:r>
          </a:p>
          <a:p>
            <a:pPr algn="just"/>
            <a:r>
              <a:rPr lang="en-US" dirty="0">
                <a:solidFill>
                  <a:srgbClr val="7030A0"/>
                </a:solidFill>
                <a:latin typeface="Costania"/>
              </a:rPr>
              <a:t> </a:t>
            </a:r>
          </a:p>
          <a:p>
            <a:pPr algn="just"/>
            <a:r>
              <a:rPr lang="en-US" dirty="0">
                <a:solidFill>
                  <a:srgbClr val="7030A0"/>
                </a:solidFill>
                <a:latin typeface="Costania"/>
              </a:rPr>
              <a:t>*They can be more affordable, accurate, and easy to use than traditional sign language vocalizers. Additionally, they can be integrated with other IoT devices to create more sophisticated and powerful </a:t>
            </a:r>
            <a:r>
              <a:rPr lang="en-US" dirty="0" err="1">
                <a:solidFill>
                  <a:srgbClr val="7030A0"/>
                </a:solidFill>
                <a:latin typeface="Costania"/>
              </a:rPr>
              <a:t>applications.However</a:t>
            </a:r>
            <a:r>
              <a:rPr lang="en-US" dirty="0">
                <a:solidFill>
                  <a:srgbClr val="7030A0"/>
                </a:solidFill>
                <a:latin typeface="Costania"/>
              </a:rPr>
              <a:t>, there are still a number of challenges that need to be addressed before IoT-based sign language vocalizers can be widely adopted.</a:t>
            </a:r>
          </a:p>
          <a:p>
            <a:pPr algn="just"/>
            <a:endParaRPr lang="en-US" dirty="0">
              <a:solidFill>
                <a:srgbClr val="7030A0"/>
              </a:solidFill>
              <a:latin typeface="Costania"/>
            </a:endParaRPr>
          </a:p>
          <a:p>
            <a:pPr algn="just"/>
            <a:r>
              <a:rPr lang="en-US" dirty="0">
                <a:solidFill>
                  <a:srgbClr val="7030A0"/>
                </a:solidFill>
                <a:latin typeface="Costania"/>
              </a:rPr>
              <a:t> *One challenge is developing accurate and reliable machine learning algorithms for sign language recognition. Another challenge is developing IoT-based sign language vocalizers that are affordable and easy to use.</a:t>
            </a:r>
          </a:p>
          <a:p>
            <a:pPr algn="just"/>
            <a:r>
              <a:rPr lang="en-US" dirty="0">
                <a:solidFill>
                  <a:srgbClr val="7030A0"/>
                </a:solidFill>
                <a:latin typeface="Costania"/>
              </a:rPr>
              <a:t>Despite these challenges, IoT-based sign language vocalizers have the potential to revolutionize the way that people who are deaf or hard of hearing communicate with the world around them.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title"/>
          </p:nvPr>
        </p:nvSpPr>
        <p:spPr>
          <a:xfrm>
            <a:off x="914400" y="578068"/>
            <a:ext cx="7283669" cy="704193"/>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2"/>
              </a:buClr>
              <a:buSzPts val="4400"/>
              <a:buFont typeface="Arial"/>
              <a:buNone/>
            </a:pPr>
            <a:r>
              <a:rPr lang="en-IN" sz="3600" dirty="0">
                <a:solidFill>
                  <a:schemeClr val="dk2"/>
                </a:solidFill>
                <a:latin typeface="Costania"/>
              </a:rPr>
              <a:t>SCOPE</a:t>
            </a:r>
            <a:endParaRPr>
              <a:solidFill>
                <a:schemeClr val="dk2"/>
              </a:solidFill>
              <a:latin typeface="Costania"/>
            </a:endParaRPr>
          </a:p>
        </p:txBody>
      </p:sp>
      <p:sp>
        <p:nvSpPr>
          <p:cNvPr id="5" name="Google Shape;309;p32"/>
          <p:cNvSpPr txBox="1">
            <a:spLocks noGrp="1"/>
          </p:cNvSpPr>
          <p:nvPr>
            <p:ph type="body" idx="1"/>
          </p:nvPr>
        </p:nvSpPr>
        <p:spPr>
          <a:xfrm>
            <a:off x="200025" y="1674967"/>
            <a:ext cx="8229240" cy="2212382"/>
          </a:xfrm>
          <a:prstGeom prst="rect">
            <a:avLst/>
          </a:prstGeom>
          <a:noFill/>
          <a:ln>
            <a:noFill/>
          </a:ln>
        </p:spPr>
        <p:txBody>
          <a:bodyPr spcFirstLastPara="1" wrap="square" lIns="0" tIns="0" rIns="0" bIns="0" anchor="ctr" anchorCtr="0">
            <a:noAutofit/>
          </a:bodyPr>
          <a:lstStyle/>
          <a:p>
            <a:pPr>
              <a:buNone/>
            </a:pPr>
            <a:r>
              <a:rPr lang="en-US" sz="1600" dirty="0">
                <a:solidFill>
                  <a:schemeClr val="accent6">
                    <a:lumMod val="75000"/>
                  </a:schemeClr>
                </a:solidFill>
                <a:latin typeface="Costania"/>
              </a:rPr>
              <a:t>      </a:t>
            </a:r>
            <a:r>
              <a:rPr lang="en-US" sz="1600" b="0" i="0" dirty="0">
                <a:solidFill>
                  <a:schemeClr val="accent6">
                    <a:lumMod val="75000"/>
                  </a:schemeClr>
                </a:solidFill>
                <a:effectLst/>
                <a:latin typeface="Google Sans"/>
              </a:rPr>
              <a:t>The scope of a sign language vocalizer using IoT is vast and has the potential to revolutionize the way deaf and hard of hearing people communicate with the hearing world.</a:t>
            </a:r>
          </a:p>
          <a:p>
            <a:pPr algn="l">
              <a:buFont typeface="Arial" panose="020B0604020202020204" pitchFamily="34" charset="0"/>
              <a:buChar char="•"/>
            </a:pPr>
            <a:r>
              <a:rPr lang="en-US" sz="1600" b="0" i="0" u="sng" dirty="0">
                <a:solidFill>
                  <a:schemeClr val="accent6">
                    <a:lumMod val="75000"/>
                  </a:schemeClr>
                </a:solidFill>
                <a:effectLst/>
                <a:latin typeface="Google Sans"/>
              </a:rPr>
              <a:t>Education: </a:t>
            </a:r>
            <a:r>
              <a:rPr lang="en-US" sz="1600" b="0" i="0" dirty="0">
                <a:solidFill>
                  <a:schemeClr val="accent6">
                    <a:lumMod val="75000"/>
                  </a:schemeClr>
                </a:solidFill>
                <a:effectLst/>
                <a:latin typeface="Google Sans"/>
              </a:rPr>
              <a:t>Sign language vocalizers could be used in classrooms to help deaf and hard of hearing students learn alongside their hearing peers. This would allow them to fully participate in class discussions and activities, and to receive feedback from their teachers.</a:t>
            </a:r>
          </a:p>
          <a:p>
            <a:pPr algn="l">
              <a:buFont typeface="Arial" panose="020B0604020202020204" pitchFamily="34" charset="0"/>
              <a:buChar char="•"/>
            </a:pPr>
            <a:r>
              <a:rPr lang="en-US" sz="1600" b="0" i="0" u="sng" dirty="0">
                <a:solidFill>
                  <a:schemeClr val="accent6">
                    <a:lumMod val="75000"/>
                  </a:schemeClr>
                </a:solidFill>
                <a:effectLst/>
                <a:latin typeface="Google Sans"/>
              </a:rPr>
              <a:t>Employment: </a:t>
            </a:r>
            <a:r>
              <a:rPr lang="en-US" sz="1600" b="0" i="0" dirty="0">
                <a:solidFill>
                  <a:schemeClr val="accent6">
                    <a:lumMod val="75000"/>
                  </a:schemeClr>
                </a:solidFill>
                <a:effectLst/>
                <a:latin typeface="Google Sans"/>
              </a:rPr>
              <a:t>Sign language vocalizers could be used in workplaces to help deaf and hard of hearing employees communicate with their colleagues and customers. This would allow them to participate fully in meetings, presentations, and other work-related activities.</a:t>
            </a:r>
          </a:p>
          <a:p>
            <a:pPr algn="l">
              <a:buFont typeface="Arial" panose="020B0604020202020204" pitchFamily="34" charset="0"/>
              <a:buChar char="•"/>
            </a:pPr>
            <a:r>
              <a:rPr lang="en-US" sz="1600" b="0" i="0" u="sng" dirty="0">
                <a:solidFill>
                  <a:schemeClr val="accent6">
                    <a:lumMod val="75000"/>
                  </a:schemeClr>
                </a:solidFill>
                <a:effectLst/>
                <a:latin typeface="Google Sans"/>
              </a:rPr>
              <a:t>Social interaction: </a:t>
            </a:r>
            <a:r>
              <a:rPr lang="en-US" sz="1600" b="0" i="0" dirty="0">
                <a:solidFill>
                  <a:schemeClr val="accent6">
                    <a:lumMod val="75000"/>
                  </a:schemeClr>
                </a:solidFill>
                <a:effectLst/>
                <a:latin typeface="Google Sans"/>
              </a:rPr>
              <a:t>Sign language vocalizers could help deaf and hard of hearing people to interact with their friends, family, and other members of the community. This would allow them to participate in social events, conversations, and other activities.</a:t>
            </a:r>
          </a:p>
          <a:p>
            <a:pPr>
              <a:buNone/>
            </a:pPr>
            <a:endParaRPr sz="1600" b="0" i="0" u="none" strike="noStrike" cap="none" dirty="0">
              <a:solidFill>
                <a:schemeClr val="accent6">
                  <a:lumMod val="75000"/>
                </a:schemeClr>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a:spLocks noGrp="1"/>
          </p:cNvSpPr>
          <p:nvPr>
            <p:ph type="title"/>
          </p:nvPr>
        </p:nvSpPr>
        <p:spPr>
          <a:xfrm>
            <a:off x="457200" y="699542"/>
            <a:ext cx="8229240" cy="364258"/>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2"/>
              </a:buClr>
              <a:buSzPts val="3600"/>
              <a:buFont typeface="Arial"/>
              <a:buNone/>
            </a:pPr>
            <a:r>
              <a:rPr lang="en-IN" sz="3200" dirty="0">
                <a:solidFill>
                  <a:schemeClr val="dk2"/>
                </a:solidFill>
                <a:latin typeface="Costania"/>
              </a:rPr>
              <a:t>Hardware and Software Requirements</a:t>
            </a:r>
            <a:endParaRPr sz="3200">
              <a:solidFill>
                <a:schemeClr val="dk2"/>
              </a:solidFill>
              <a:latin typeface="Costania"/>
            </a:endParaRPr>
          </a:p>
        </p:txBody>
      </p:sp>
      <p:sp>
        <p:nvSpPr>
          <p:cNvPr id="10" name="Google Shape;208;p13"/>
          <p:cNvSpPr txBox="1">
            <a:spLocks noGrp="1"/>
          </p:cNvSpPr>
          <p:nvPr>
            <p:ph type="body" idx="1"/>
          </p:nvPr>
        </p:nvSpPr>
        <p:spPr>
          <a:xfrm>
            <a:off x="457200" y="1307306"/>
            <a:ext cx="8229240" cy="2879134"/>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2"/>
              </a:buClr>
              <a:buSzPct val="100000"/>
              <a:buFont typeface="Arial"/>
              <a:buNone/>
            </a:pPr>
            <a:endParaRPr lang="en-IN" sz="1600" b="0" i="0" u="none" strike="noStrike" cap="none" dirty="0">
              <a:solidFill>
                <a:schemeClr val="dk2"/>
              </a:solidFill>
              <a:latin typeface="Costania"/>
              <a:sym typeface="Arial"/>
            </a:endParaRPr>
          </a:p>
          <a:p>
            <a:pPr marL="0" marR="0" lvl="0" indent="0" algn="l" rtl="0">
              <a:lnSpc>
                <a:spcPct val="90000"/>
              </a:lnSpc>
              <a:spcBef>
                <a:spcPts val="0"/>
              </a:spcBef>
              <a:spcAft>
                <a:spcPts val="0"/>
              </a:spcAft>
              <a:buClr>
                <a:schemeClr val="dk2"/>
              </a:buClr>
              <a:buSzPct val="100000"/>
              <a:buFont typeface="Arial"/>
              <a:buNone/>
            </a:pPr>
            <a:endParaRPr lang="en-IN" sz="1600" dirty="0">
              <a:solidFill>
                <a:schemeClr val="dk2"/>
              </a:solidFill>
              <a:latin typeface="Costania"/>
            </a:endParaRPr>
          </a:p>
          <a:p>
            <a:pPr marL="0" marR="0" lvl="0" indent="0" algn="l" rtl="0">
              <a:lnSpc>
                <a:spcPct val="90000"/>
              </a:lnSpc>
              <a:spcBef>
                <a:spcPts val="0"/>
              </a:spcBef>
              <a:spcAft>
                <a:spcPts val="0"/>
              </a:spcAft>
              <a:buClr>
                <a:schemeClr val="dk2"/>
              </a:buClr>
              <a:buSzPct val="100000"/>
              <a:buFont typeface="Arial"/>
              <a:buNone/>
            </a:pPr>
            <a:endParaRPr lang="en-IN" sz="1600" b="0" i="0" u="none" strike="noStrike" cap="none" dirty="0">
              <a:solidFill>
                <a:schemeClr val="dk2"/>
              </a:solidFill>
              <a:latin typeface="Costania"/>
              <a:sym typeface="Arial"/>
            </a:endParaRPr>
          </a:p>
          <a:p>
            <a:pPr marL="0" marR="0" lvl="0" indent="0" algn="l" rtl="0">
              <a:lnSpc>
                <a:spcPct val="90000"/>
              </a:lnSpc>
              <a:spcBef>
                <a:spcPts val="0"/>
              </a:spcBef>
              <a:spcAft>
                <a:spcPts val="0"/>
              </a:spcAft>
              <a:buClr>
                <a:schemeClr val="dk2"/>
              </a:buClr>
              <a:buSzPct val="100000"/>
              <a:buFont typeface="Arial"/>
              <a:buNone/>
            </a:pPr>
            <a:endParaRPr lang="en-IN" sz="1600" dirty="0">
              <a:solidFill>
                <a:schemeClr val="dk2"/>
              </a:solidFill>
              <a:latin typeface="Costania"/>
            </a:endParaRPr>
          </a:p>
          <a:p>
            <a:pPr marL="0" marR="0" lvl="0" indent="0" algn="l" rtl="0">
              <a:lnSpc>
                <a:spcPct val="90000"/>
              </a:lnSpc>
              <a:spcBef>
                <a:spcPts val="0"/>
              </a:spcBef>
              <a:spcAft>
                <a:spcPts val="0"/>
              </a:spcAft>
              <a:buClr>
                <a:schemeClr val="dk2"/>
              </a:buClr>
              <a:buSzPct val="100000"/>
              <a:buFont typeface="Arial"/>
              <a:buNone/>
            </a:pPr>
            <a:r>
              <a:rPr lang="en-IN" sz="1600" b="0" i="0" u="sng" strike="noStrike" cap="none" dirty="0">
                <a:solidFill>
                  <a:schemeClr val="dk2"/>
                </a:solidFill>
                <a:latin typeface="Costania"/>
                <a:sym typeface="Arial"/>
              </a:rPr>
              <a:t>Hardware Requirement</a:t>
            </a:r>
            <a:r>
              <a:rPr lang="en-IN" sz="1600" b="0" i="0" u="none" strike="noStrike" cap="none" dirty="0">
                <a:solidFill>
                  <a:schemeClr val="dk2"/>
                </a:solidFill>
                <a:latin typeface="Costania"/>
                <a:sym typeface="Arial"/>
              </a:rPr>
              <a:t> –</a:t>
            </a:r>
            <a:endParaRPr lang="en-IN" sz="1600" dirty="0">
              <a:latin typeface="Costania"/>
            </a:endParaRPr>
          </a:p>
          <a:p>
            <a:pPr marL="0" marR="0" lvl="0" indent="0" algn="l" rtl="0">
              <a:lnSpc>
                <a:spcPct val="90000"/>
              </a:lnSpc>
              <a:spcBef>
                <a:spcPts val="0"/>
              </a:spcBef>
              <a:spcAft>
                <a:spcPts val="0"/>
              </a:spcAft>
              <a:buClr>
                <a:schemeClr val="dk2"/>
              </a:buClr>
              <a:buSzPct val="100000"/>
              <a:buFont typeface="Arial"/>
              <a:buNone/>
            </a:pPr>
            <a:endParaRPr sz="1600" b="0" i="0" u="none" strike="noStrike" cap="none" dirty="0">
              <a:solidFill>
                <a:schemeClr val="dk2"/>
              </a:solidFill>
              <a:latin typeface="Costania"/>
              <a:sym typeface="Arial"/>
            </a:endParaRPr>
          </a:p>
          <a:p>
            <a:pPr marL="0" marR="0" lvl="0" indent="0" algn="l" rtl="0">
              <a:lnSpc>
                <a:spcPct val="90000"/>
              </a:lnSpc>
              <a:spcBef>
                <a:spcPts val="0"/>
              </a:spcBef>
              <a:spcAft>
                <a:spcPts val="0"/>
              </a:spcAft>
              <a:buClr>
                <a:schemeClr val="dk1"/>
              </a:buClr>
              <a:buSzPct val="100000"/>
              <a:buFont typeface="Arial"/>
              <a:buNone/>
            </a:pPr>
            <a:r>
              <a:rPr lang="en-US" sz="1600" b="0" i="0" u="none" strike="noStrike" cap="none" dirty="0">
                <a:solidFill>
                  <a:schemeClr val="dk2"/>
                </a:solidFill>
                <a:latin typeface="Costania"/>
                <a:sym typeface="Arial"/>
              </a:rPr>
              <a:t>Flex Sensors </a:t>
            </a:r>
          </a:p>
          <a:p>
            <a:pPr marL="0" marR="0" lvl="0" indent="0" algn="l" rtl="0">
              <a:lnSpc>
                <a:spcPct val="90000"/>
              </a:lnSpc>
              <a:spcBef>
                <a:spcPts val="0"/>
              </a:spcBef>
              <a:spcAft>
                <a:spcPts val="0"/>
              </a:spcAft>
              <a:buClr>
                <a:schemeClr val="dk1"/>
              </a:buClr>
              <a:buSzPct val="100000"/>
              <a:buFont typeface="Arial"/>
              <a:buNone/>
            </a:pPr>
            <a:r>
              <a:rPr lang="en-US" sz="1600" dirty="0">
                <a:solidFill>
                  <a:schemeClr val="dk2"/>
                </a:solidFill>
                <a:latin typeface="Costania"/>
              </a:rPr>
              <a:t>MPU 6050</a:t>
            </a:r>
          </a:p>
          <a:p>
            <a:pPr marL="0" marR="0" lvl="0" indent="0" algn="l" rtl="0">
              <a:lnSpc>
                <a:spcPct val="90000"/>
              </a:lnSpc>
              <a:spcBef>
                <a:spcPts val="0"/>
              </a:spcBef>
              <a:spcAft>
                <a:spcPts val="0"/>
              </a:spcAft>
              <a:buClr>
                <a:schemeClr val="dk1"/>
              </a:buClr>
              <a:buSzPct val="100000"/>
              <a:buFont typeface="Arial"/>
              <a:buNone/>
            </a:pPr>
            <a:r>
              <a:rPr lang="en-US" sz="1600" b="0" i="0" u="none" strike="noStrike" cap="none" dirty="0">
                <a:solidFill>
                  <a:schemeClr val="dk2"/>
                </a:solidFill>
                <a:latin typeface="Costania"/>
                <a:sym typeface="Arial"/>
              </a:rPr>
              <a:t>HC-05 Blue</a:t>
            </a:r>
            <a:r>
              <a:rPr lang="en-US" sz="1600" dirty="0">
                <a:solidFill>
                  <a:schemeClr val="dk2"/>
                </a:solidFill>
                <a:latin typeface="Costania"/>
              </a:rPr>
              <a:t>tooth module </a:t>
            </a:r>
          </a:p>
          <a:p>
            <a:pPr marL="0" marR="0" lvl="0" indent="0" algn="l" rtl="0">
              <a:lnSpc>
                <a:spcPct val="90000"/>
              </a:lnSpc>
              <a:spcBef>
                <a:spcPts val="0"/>
              </a:spcBef>
              <a:spcAft>
                <a:spcPts val="0"/>
              </a:spcAft>
              <a:buClr>
                <a:schemeClr val="dk1"/>
              </a:buClr>
              <a:buSzPct val="100000"/>
              <a:buFont typeface="Arial"/>
              <a:buNone/>
            </a:pPr>
            <a:r>
              <a:rPr lang="en-US" sz="1600" b="0" i="0" u="none" strike="noStrike" cap="none" dirty="0">
                <a:solidFill>
                  <a:schemeClr val="dk2"/>
                </a:solidFill>
                <a:latin typeface="Costania"/>
                <a:sym typeface="Arial"/>
              </a:rPr>
              <a:t>Arduino Uno board</a:t>
            </a:r>
          </a:p>
          <a:p>
            <a:pPr marL="0" marR="0" lvl="0" indent="0" algn="l" rtl="0">
              <a:lnSpc>
                <a:spcPct val="90000"/>
              </a:lnSpc>
              <a:spcBef>
                <a:spcPts val="0"/>
              </a:spcBef>
              <a:spcAft>
                <a:spcPts val="0"/>
              </a:spcAft>
              <a:buClr>
                <a:schemeClr val="dk1"/>
              </a:buClr>
              <a:buSzPct val="100000"/>
              <a:buFont typeface="Arial"/>
              <a:buNone/>
            </a:pPr>
            <a:endParaRPr sz="1600" b="0" i="0" u="none" strike="noStrike" cap="none" dirty="0">
              <a:solidFill>
                <a:schemeClr val="dk2"/>
              </a:solidFill>
              <a:latin typeface="Costania"/>
              <a:sym typeface="Arial"/>
            </a:endParaRPr>
          </a:p>
          <a:p>
            <a:pPr marL="0" marR="0" lvl="0" indent="0" algn="l" rtl="0">
              <a:lnSpc>
                <a:spcPct val="90000"/>
              </a:lnSpc>
              <a:spcBef>
                <a:spcPts val="0"/>
              </a:spcBef>
              <a:spcAft>
                <a:spcPts val="0"/>
              </a:spcAft>
              <a:buClr>
                <a:schemeClr val="dk2"/>
              </a:buClr>
              <a:buSzPct val="100000"/>
              <a:buFont typeface="Arial"/>
              <a:buNone/>
            </a:pPr>
            <a:r>
              <a:rPr lang="en-IN" sz="1600" b="0" u="sng" strike="noStrike" cap="none" dirty="0">
                <a:solidFill>
                  <a:schemeClr val="dk2"/>
                </a:solidFill>
                <a:latin typeface="Costania"/>
                <a:sym typeface="Arial"/>
              </a:rPr>
              <a:t>Software Requirement </a:t>
            </a:r>
            <a:r>
              <a:rPr lang="en-IN" sz="1600" b="0" i="0" u="none" strike="noStrike" cap="none" dirty="0">
                <a:solidFill>
                  <a:schemeClr val="dk2"/>
                </a:solidFill>
                <a:latin typeface="Costania"/>
                <a:sym typeface="Arial"/>
              </a:rPr>
              <a:t>–</a:t>
            </a:r>
          </a:p>
          <a:p>
            <a:pPr marL="0" marR="0" lvl="0" indent="0" algn="l" rtl="0">
              <a:lnSpc>
                <a:spcPct val="90000"/>
              </a:lnSpc>
              <a:spcBef>
                <a:spcPts val="0"/>
              </a:spcBef>
              <a:spcAft>
                <a:spcPts val="0"/>
              </a:spcAft>
              <a:buClr>
                <a:schemeClr val="dk2"/>
              </a:buClr>
              <a:buSzPct val="100000"/>
              <a:buFont typeface="Arial"/>
              <a:buNone/>
            </a:pPr>
            <a:endParaRPr lang="en-IN" sz="1600" b="0" i="0" u="none" strike="noStrike" cap="none" dirty="0">
              <a:solidFill>
                <a:schemeClr val="dk2"/>
              </a:solidFill>
              <a:latin typeface="Costania"/>
              <a:sym typeface="Arial"/>
            </a:endParaRPr>
          </a:p>
          <a:p>
            <a:pPr marL="0" marR="0" lvl="0" indent="0" algn="l" rtl="0">
              <a:lnSpc>
                <a:spcPct val="90000"/>
              </a:lnSpc>
              <a:spcBef>
                <a:spcPts val="0"/>
              </a:spcBef>
              <a:spcAft>
                <a:spcPts val="0"/>
              </a:spcAft>
              <a:buClr>
                <a:schemeClr val="dk2"/>
              </a:buClr>
              <a:buSzPct val="100000"/>
              <a:buFont typeface="Arial"/>
              <a:buNone/>
            </a:pPr>
            <a:r>
              <a:rPr lang="en-IN" sz="1600" dirty="0">
                <a:solidFill>
                  <a:schemeClr val="dk2"/>
                </a:solidFill>
                <a:latin typeface="Costania"/>
              </a:rPr>
              <a:t>Arduino IDE </a:t>
            </a:r>
          </a:p>
          <a:p>
            <a:pPr marL="0" marR="0" lvl="0" indent="0" algn="l" rtl="0">
              <a:lnSpc>
                <a:spcPct val="90000"/>
              </a:lnSpc>
              <a:spcBef>
                <a:spcPts val="0"/>
              </a:spcBef>
              <a:spcAft>
                <a:spcPts val="0"/>
              </a:spcAft>
              <a:buClr>
                <a:schemeClr val="dk2"/>
              </a:buClr>
              <a:buSzPct val="100000"/>
              <a:buFont typeface="Arial"/>
              <a:buNone/>
            </a:pPr>
            <a:r>
              <a:rPr lang="en-IN" sz="1600" dirty="0">
                <a:solidFill>
                  <a:schemeClr val="dk2"/>
                </a:solidFill>
                <a:latin typeface="Costania"/>
              </a:rPr>
              <a:t>Android Bluetooth app (Text-speech)</a:t>
            </a:r>
          </a:p>
          <a:p>
            <a:pPr>
              <a:buNone/>
            </a:pPr>
            <a:endParaRPr lang="en-US" sz="1600" dirty="0">
              <a:solidFill>
                <a:srgbClr val="7030A0"/>
              </a:solidFill>
              <a:latin typeface="Costania"/>
            </a:endParaRPr>
          </a:p>
          <a:p>
            <a:pPr marL="0" marR="0" lvl="0" indent="0" algn="l" rtl="0">
              <a:lnSpc>
                <a:spcPct val="90000"/>
              </a:lnSpc>
              <a:spcBef>
                <a:spcPts val="0"/>
              </a:spcBef>
              <a:spcAft>
                <a:spcPts val="0"/>
              </a:spcAft>
              <a:buClr>
                <a:schemeClr val="dk2"/>
              </a:buClr>
              <a:buSzPct val="100000"/>
              <a:buFont typeface="Arial"/>
              <a:buNone/>
            </a:pPr>
            <a:endParaRPr lang="en-IN" sz="1600" b="0" i="0" u="none" strike="noStrike" cap="none" dirty="0">
              <a:solidFill>
                <a:schemeClr val="dk2"/>
              </a:solidFill>
              <a:latin typeface="Costania"/>
              <a:sym typeface="Arial"/>
            </a:endParaRPr>
          </a:p>
          <a:p>
            <a:pPr marL="0" marR="0" lvl="0" indent="0" algn="l" rtl="0">
              <a:lnSpc>
                <a:spcPct val="90000"/>
              </a:lnSpc>
              <a:spcBef>
                <a:spcPts val="0"/>
              </a:spcBef>
              <a:spcAft>
                <a:spcPts val="0"/>
              </a:spcAft>
              <a:buClr>
                <a:schemeClr val="dk2"/>
              </a:buClr>
              <a:buSzPct val="100000"/>
              <a:buFont typeface="Arial"/>
              <a:buNone/>
            </a:pPr>
            <a:endParaRPr sz="1600" dirty="0">
              <a:latin typeface="Costania"/>
            </a:endParaRPr>
          </a:p>
          <a:p>
            <a:pPr marL="0" marR="0" lvl="0" indent="0" algn="l" rtl="0">
              <a:lnSpc>
                <a:spcPct val="90000"/>
              </a:lnSpc>
              <a:spcBef>
                <a:spcPts val="0"/>
              </a:spcBef>
              <a:spcAft>
                <a:spcPts val="0"/>
              </a:spcAft>
              <a:buClr>
                <a:schemeClr val="dk1"/>
              </a:buClr>
              <a:buSzPct val="100000"/>
              <a:buFont typeface="Arial"/>
              <a:buNone/>
            </a:pPr>
            <a:endParaRPr sz="1600" b="0" i="0" u="none" strike="noStrike" cap="none" dirty="0">
              <a:solidFill>
                <a:schemeClr val="dk2"/>
              </a:solidFill>
              <a:latin typeface="Costania"/>
              <a:sym typeface="Arial"/>
            </a:endParaRPr>
          </a:p>
          <a:p>
            <a:pPr marL="0" marR="0" lvl="0" indent="0" algn="l" rtl="0">
              <a:lnSpc>
                <a:spcPct val="90000"/>
              </a:lnSpc>
              <a:spcBef>
                <a:spcPts val="0"/>
              </a:spcBef>
              <a:spcAft>
                <a:spcPts val="0"/>
              </a:spcAft>
              <a:buClr>
                <a:schemeClr val="dk2"/>
              </a:buClr>
              <a:buSzPct val="100000"/>
              <a:buFont typeface="Arial"/>
              <a:buNone/>
            </a:pPr>
            <a:endParaRPr sz="1600" b="0" i="0" u="none" strike="noStrike" cap="none" dirty="0">
              <a:solidFill>
                <a:schemeClr val="dk2"/>
              </a:solidFill>
              <a:latin typeface="Costania"/>
              <a:sym typeface="Arial"/>
            </a:endParaRPr>
          </a:p>
        </p:txBody>
      </p:sp>
      <p:pic>
        <p:nvPicPr>
          <p:cNvPr id="3" name="Picture 2">
            <a:extLst>
              <a:ext uri="{FF2B5EF4-FFF2-40B4-BE49-F238E27FC236}">
                <a16:creationId xmlns:a16="http://schemas.microsoft.com/office/drawing/2014/main" id="{EB8B2383-8C54-8B5D-2E56-4BCB72D689D1}"/>
              </a:ext>
            </a:extLst>
          </p:cNvPr>
          <p:cNvPicPr>
            <a:picLocks noChangeAspect="1"/>
          </p:cNvPicPr>
          <p:nvPr/>
        </p:nvPicPr>
        <p:blipFill>
          <a:blip r:embed="rId3"/>
          <a:stretch>
            <a:fillRect/>
          </a:stretch>
        </p:blipFill>
        <p:spPr>
          <a:xfrm>
            <a:off x="2628720" y="1164431"/>
            <a:ext cx="1943100" cy="1943100"/>
          </a:xfrm>
          <a:prstGeom prst="rect">
            <a:avLst/>
          </a:prstGeom>
        </p:spPr>
      </p:pic>
      <p:pic>
        <p:nvPicPr>
          <p:cNvPr id="5" name="Picture 4">
            <a:extLst>
              <a:ext uri="{FF2B5EF4-FFF2-40B4-BE49-F238E27FC236}">
                <a16:creationId xmlns:a16="http://schemas.microsoft.com/office/drawing/2014/main" id="{36E3D92A-E4B9-E438-EC86-B158F61A45D3}"/>
              </a:ext>
            </a:extLst>
          </p:cNvPr>
          <p:cNvPicPr>
            <a:picLocks noChangeAspect="1"/>
          </p:cNvPicPr>
          <p:nvPr/>
        </p:nvPicPr>
        <p:blipFill>
          <a:blip r:embed="rId4"/>
          <a:stretch>
            <a:fillRect/>
          </a:stretch>
        </p:blipFill>
        <p:spPr>
          <a:xfrm>
            <a:off x="4357329" y="2381868"/>
            <a:ext cx="2114550" cy="2114550"/>
          </a:xfrm>
          <a:prstGeom prst="rect">
            <a:avLst/>
          </a:prstGeom>
        </p:spPr>
      </p:pic>
      <p:pic>
        <p:nvPicPr>
          <p:cNvPr id="7" name="Picture 6">
            <a:extLst>
              <a:ext uri="{FF2B5EF4-FFF2-40B4-BE49-F238E27FC236}">
                <a16:creationId xmlns:a16="http://schemas.microsoft.com/office/drawing/2014/main" id="{92D5F0F0-33E3-1C35-552A-17CDE59F6EDB}"/>
              </a:ext>
            </a:extLst>
          </p:cNvPr>
          <p:cNvPicPr>
            <a:picLocks noChangeAspect="1"/>
          </p:cNvPicPr>
          <p:nvPr/>
        </p:nvPicPr>
        <p:blipFill>
          <a:blip r:embed="rId5"/>
          <a:stretch>
            <a:fillRect/>
          </a:stretch>
        </p:blipFill>
        <p:spPr>
          <a:xfrm>
            <a:off x="6493310" y="2210418"/>
            <a:ext cx="2271712" cy="2271712"/>
          </a:xfrm>
          <a:prstGeom prst="rect">
            <a:avLst/>
          </a:prstGeom>
        </p:spPr>
      </p:pic>
      <p:pic>
        <p:nvPicPr>
          <p:cNvPr id="9" name="Picture 8">
            <a:extLst>
              <a:ext uri="{FF2B5EF4-FFF2-40B4-BE49-F238E27FC236}">
                <a16:creationId xmlns:a16="http://schemas.microsoft.com/office/drawing/2014/main" id="{DA36E282-9033-03E7-6FE1-38B9BBBA3962}"/>
              </a:ext>
            </a:extLst>
          </p:cNvPr>
          <p:cNvPicPr>
            <a:picLocks noChangeAspect="1"/>
          </p:cNvPicPr>
          <p:nvPr/>
        </p:nvPicPr>
        <p:blipFill>
          <a:blip r:embed="rId6"/>
          <a:stretch>
            <a:fillRect/>
          </a:stretch>
        </p:blipFill>
        <p:spPr>
          <a:xfrm>
            <a:off x="5900020" y="1222199"/>
            <a:ext cx="2271712" cy="1088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animEffect transition="in" filter="fade">
                                      <p:cBhvr>
                                        <p:cTn id="7" dur="1000"/>
                                        <p:tgtEl>
                                          <p:spTgt spid="10">
                                            <p:txEl>
                                              <p:pRg st="6" end="6"/>
                                            </p:txEl>
                                          </p:spTgt>
                                        </p:tgtEl>
                                      </p:cBhvr>
                                    </p:animEffect>
                                    <p:anim calcmode="lin" valueType="num">
                                      <p:cBhvr>
                                        <p:cTn id="8"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animEffect transition="in" filter="fade">
                                      <p:cBhvr>
                                        <p:cTn id="21" dur="1000"/>
                                        <p:tgtEl>
                                          <p:spTgt spid="10">
                                            <p:txEl>
                                              <p:pRg st="7" end="7"/>
                                            </p:txEl>
                                          </p:spTgt>
                                        </p:tgtEl>
                                      </p:cBhvr>
                                    </p:animEffect>
                                    <p:anim calcmode="lin" valueType="num">
                                      <p:cBhvr>
                                        <p:cTn id="2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animEffect transition="in" filter="fade">
                                      <p:cBhvr>
                                        <p:cTn id="35" dur="1000"/>
                                        <p:tgtEl>
                                          <p:spTgt spid="10">
                                            <p:txEl>
                                              <p:pRg st="8" end="8"/>
                                            </p:txEl>
                                          </p:spTgt>
                                        </p:tgtEl>
                                      </p:cBhvr>
                                    </p:animEffect>
                                    <p:anim calcmode="lin" valueType="num">
                                      <p:cBhvr>
                                        <p:cTn id="36"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9" end="9"/>
                                            </p:txEl>
                                          </p:spTgt>
                                        </p:tgtEl>
                                        <p:attrNameLst>
                                          <p:attrName>style.visibility</p:attrName>
                                        </p:attrNameLst>
                                      </p:cBhvr>
                                      <p:to>
                                        <p:strVal val="visible"/>
                                      </p:to>
                                    </p:set>
                                    <p:animEffect transition="in" filter="fade">
                                      <p:cBhvr>
                                        <p:cTn id="49" dur="1000"/>
                                        <p:tgtEl>
                                          <p:spTgt spid="10">
                                            <p:txEl>
                                              <p:pRg st="9" end="9"/>
                                            </p:txEl>
                                          </p:spTgt>
                                        </p:tgtEl>
                                      </p:cBhvr>
                                    </p:animEffect>
                                    <p:anim calcmode="lin" valueType="num">
                                      <p:cBhvr>
                                        <p:cTn id="50" dur="10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0">
                                            <p:txEl>
                                              <p:pRg st="11" end="11"/>
                                            </p:txEl>
                                          </p:spTgt>
                                        </p:tgtEl>
                                        <p:attrNameLst>
                                          <p:attrName>style.visibility</p:attrName>
                                        </p:attrNameLst>
                                      </p:cBhvr>
                                      <p:to>
                                        <p:strVal val="visible"/>
                                      </p:to>
                                    </p:set>
                                    <p:anim calcmode="lin" valueType="num">
                                      <p:cBhvr additive="base">
                                        <p:cTn id="62"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0">
                                            <p:txEl>
                                              <p:pRg st="11" end="11"/>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10">
                                            <p:txEl>
                                              <p:pRg st="13" end="13"/>
                                            </p:txEl>
                                          </p:spTgt>
                                        </p:tgtEl>
                                        <p:attrNameLst>
                                          <p:attrName>style.visibility</p:attrName>
                                        </p:attrNameLst>
                                      </p:cBhvr>
                                      <p:to>
                                        <p:strVal val="visible"/>
                                      </p:to>
                                    </p:set>
                                    <p:anim calcmode="lin" valueType="num">
                                      <p:cBhvr additive="base">
                                        <p:cTn id="66"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0">
                                            <p:txEl>
                                              <p:pRg st="13" end="13"/>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0">
                                            <p:txEl>
                                              <p:pRg st="14" end="14"/>
                                            </p:txEl>
                                          </p:spTgt>
                                        </p:tgtEl>
                                        <p:attrNameLst>
                                          <p:attrName>style.visibility</p:attrName>
                                        </p:attrNameLst>
                                      </p:cBhvr>
                                      <p:to>
                                        <p:strVal val="visible"/>
                                      </p:to>
                                    </p:set>
                                    <p:anim calcmode="lin" valueType="num">
                                      <p:cBhvr additive="base">
                                        <p:cTn id="70"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0">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1120-77CF-E996-2083-75C36705105A}"/>
              </a:ext>
            </a:extLst>
          </p:cNvPr>
          <p:cNvSpPr>
            <a:spLocks noGrp="1"/>
          </p:cNvSpPr>
          <p:nvPr>
            <p:ph type="title"/>
          </p:nvPr>
        </p:nvSpPr>
        <p:spPr>
          <a:xfrm>
            <a:off x="1171575" y="319500"/>
            <a:ext cx="8229240" cy="858600"/>
          </a:xfrm>
        </p:spPr>
        <p:txBody>
          <a:bodyPr/>
          <a:lstStyle/>
          <a:p>
            <a:r>
              <a:rPr lang="en-US" dirty="0">
                <a:solidFill>
                  <a:schemeClr val="accent6">
                    <a:lumMod val="75000"/>
                  </a:schemeClr>
                </a:solidFill>
              </a:rPr>
              <a:t>Block Diagram &amp; Flow chart</a:t>
            </a:r>
          </a:p>
        </p:txBody>
      </p:sp>
      <p:pic>
        <p:nvPicPr>
          <p:cNvPr id="5" name="Picture 4">
            <a:extLst>
              <a:ext uri="{FF2B5EF4-FFF2-40B4-BE49-F238E27FC236}">
                <a16:creationId xmlns:a16="http://schemas.microsoft.com/office/drawing/2014/main" id="{83277971-9A41-1DA1-EF86-04AC00D70D8C}"/>
              </a:ext>
            </a:extLst>
          </p:cNvPr>
          <p:cNvPicPr>
            <a:picLocks noChangeAspect="1"/>
          </p:cNvPicPr>
          <p:nvPr/>
        </p:nvPicPr>
        <p:blipFill>
          <a:blip r:embed="rId2"/>
          <a:stretch>
            <a:fillRect/>
          </a:stretch>
        </p:blipFill>
        <p:spPr>
          <a:xfrm>
            <a:off x="757237" y="1296876"/>
            <a:ext cx="2225874" cy="2982960"/>
          </a:xfrm>
          <a:prstGeom prst="rect">
            <a:avLst/>
          </a:prstGeom>
        </p:spPr>
      </p:pic>
      <p:pic>
        <p:nvPicPr>
          <p:cNvPr id="8" name="Picture 7">
            <a:extLst>
              <a:ext uri="{FF2B5EF4-FFF2-40B4-BE49-F238E27FC236}">
                <a16:creationId xmlns:a16="http://schemas.microsoft.com/office/drawing/2014/main" id="{18A87E7F-E810-8353-EC2E-C8562E968794}"/>
              </a:ext>
            </a:extLst>
          </p:cNvPr>
          <p:cNvPicPr>
            <a:picLocks noChangeAspect="1"/>
          </p:cNvPicPr>
          <p:nvPr/>
        </p:nvPicPr>
        <p:blipFill>
          <a:blip r:embed="rId3"/>
          <a:stretch>
            <a:fillRect/>
          </a:stretch>
        </p:blipFill>
        <p:spPr>
          <a:xfrm>
            <a:off x="3597473" y="1296876"/>
            <a:ext cx="4597801" cy="3157537"/>
          </a:xfrm>
          <a:prstGeom prst="rect">
            <a:avLst/>
          </a:prstGeom>
        </p:spPr>
      </p:pic>
    </p:spTree>
    <p:extLst>
      <p:ext uri="{BB962C8B-B14F-4D97-AF65-F5344CB8AC3E}">
        <p14:creationId xmlns:p14="http://schemas.microsoft.com/office/powerpoint/2010/main" val="397868534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7030A0"/>
      </a:dk2>
      <a:lt2>
        <a:srgbClr val="DEF5FA"/>
      </a:lt2>
      <a:accent1>
        <a:srgbClr val="542378"/>
      </a:accent1>
      <a:accent2>
        <a:srgbClr val="B4490F"/>
      </a:accent2>
      <a:accent3>
        <a:srgbClr val="FF7401"/>
      </a:accent3>
      <a:accent4>
        <a:srgbClr val="AB73D5"/>
      </a:accent4>
      <a:accent5>
        <a:srgbClr val="8438BD"/>
      </a:accent5>
      <a:accent6>
        <a:srgbClr val="8F41C8"/>
      </a:accent6>
      <a:hlink>
        <a:srgbClr val="B4490F"/>
      </a:hlink>
      <a:folHlink>
        <a:srgbClr val="EB7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915</Words>
  <Application>Microsoft Office PowerPoint</Application>
  <PresentationFormat>On-screen Show (16:9)</PresentationFormat>
  <Paragraphs>74</Paragraphs>
  <Slides>15</Slides>
  <Notes>9</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Wingdings</vt:lpstr>
      <vt:lpstr>Times New Roman</vt:lpstr>
      <vt:lpstr>Constantia</vt:lpstr>
      <vt:lpstr>Arial</vt:lpstr>
      <vt:lpstr>Google Sans</vt:lpstr>
      <vt:lpstr>Noto Sans Symbols</vt:lpstr>
      <vt:lpstr>Costania</vt:lpstr>
      <vt:lpstr>Office Theme</vt:lpstr>
      <vt:lpstr>Office Theme</vt:lpstr>
      <vt:lpstr>PowerPoint Presentation</vt:lpstr>
      <vt:lpstr>PowerPoint Presentation</vt:lpstr>
      <vt:lpstr>Index</vt:lpstr>
      <vt:lpstr>PowerPoint Presentation</vt:lpstr>
      <vt:lpstr>PowerPoint Presentation</vt:lpstr>
      <vt:lpstr>PowerPoint Presentation</vt:lpstr>
      <vt:lpstr>SCOPE</vt:lpstr>
      <vt:lpstr>Hardware and Software Requirements</vt:lpstr>
      <vt:lpstr>Block Diagram &amp; Flow chart</vt:lpstr>
      <vt:lpstr>CIRCUIT Diagram</vt:lpstr>
      <vt:lpstr>SYSTEM DESIGN </vt:lpstr>
      <vt:lpstr>PowerPoint Presentation</vt:lpstr>
      <vt:lpstr>Conclusion </vt:lpstr>
      <vt:lpstr>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Tanishk Gupta</cp:lastModifiedBy>
  <cp:revision>10</cp:revision>
  <dcterms:created xsi:type="dcterms:W3CDTF">2018-11-17T11:39:42Z</dcterms:created>
  <dcterms:modified xsi:type="dcterms:W3CDTF">2023-11-05T17:29:47Z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